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5817" r:id="rId2"/>
    <p:sldId id="5812" r:id="rId3"/>
    <p:sldId id="1390" r:id="rId4"/>
    <p:sldId id="1392" r:id="rId5"/>
    <p:sldId id="1397" r:id="rId6"/>
    <p:sldId id="5796" r:id="rId7"/>
    <p:sldId id="1394" r:id="rId8"/>
    <p:sldId id="5813" r:id="rId9"/>
    <p:sldId id="5795" r:id="rId10"/>
    <p:sldId id="5815" r:id="rId11"/>
    <p:sldId id="5816" r:id="rId12"/>
    <p:sldId id="5814" r:id="rId13"/>
    <p:sldId id="277" r:id="rId14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61A9"/>
    <a:srgbClr val="B2B2B2"/>
    <a:srgbClr val="EB8B2C"/>
    <a:srgbClr val="ED7D31"/>
    <a:srgbClr val="FFFFFF"/>
    <a:srgbClr val="05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9DFD61-D8D0-48BF-807E-F358BD2709AF}" v="138" dt="2025-11-27T10:50:48.8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13"/>
    <p:restoredTop sz="94710"/>
  </p:normalViewPr>
  <p:slideViewPr>
    <p:cSldViewPr snapToGrid="0">
      <p:cViewPr varScale="1">
        <p:scale>
          <a:sx n="113" d="100"/>
          <a:sy n="113" d="100"/>
        </p:scale>
        <p:origin x="3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B15435-13CD-D44B-B83F-855DF1E955C7}" type="datetimeFigureOut">
              <a:rPr lang="tr-TR" smtClean="0"/>
              <a:t>15.01.2026</a:t>
            </a:fld>
            <a:endParaRPr lang="tr-TR" dirty="0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 dirty="0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6B172F-5A78-A54B-AC37-96CD31A848B8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72620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TR" dirty="0"/>
              <a:t>hatgpt yazılar kısalacak, bullet pointli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B172F-5A78-A54B-AC37-96CD31A848B8}" type="slidenum">
              <a:rPr lang="tr-TR" smtClean="0"/>
              <a:t>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22192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C890D-8E5F-3302-9633-6BA492C6D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6DFB73-DEF9-AC02-06A0-06B41A8855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6B6BCF-7DAF-3B21-9283-316DF537E1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17512C-3D70-6E3B-82F5-94CB531B83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391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54BD5-9413-1B47-6009-CBE44397C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2EABD8-9BED-BA97-4686-AA309130E2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56ACF7-AAFB-408D-62AD-E743D3CC3E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CBA936-1236-EBA4-C862-E17368414D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188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A9669-3603-3494-4001-3A00051FB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F380E4-AE8C-2EE6-3D18-2620192D1C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7A0913-0334-DFDE-E31A-398C15B2C9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E88C3-E550-B754-DE58-A3CA28F45C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290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FBB4F-B117-395E-E00C-9848BE761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8E03C2-6EC4-1891-DA65-D3366E1964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F8497D-EB4C-2633-8591-81D81B0C05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4857D1-3362-F4F6-581F-18E4252601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738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49C19-777F-F7BA-9207-BB3525D10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3BDDB8-A597-A9B2-4151-92CAE263E4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E138CE-A9B5-E0B6-645E-EAEB3F4177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F2541-E54B-9B74-CB63-AF65169426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210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Daha </a:t>
            </a:r>
            <a:r>
              <a:rPr lang="en-US" dirty="0" err="1"/>
              <a:t>profesyonel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bullet </a:t>
            </a:r>
            <a:r>
              <a:rPr lang="en-US" dirty="0" err="1"/>
              <a:t>lı</a:t>
            </a:r>
            <a:r>
              <a:rPr lang="en-US" dirty="0"/>
              <a:t> </a:t>
            </a:r>
            <a:r>
              <a:rPr lang="en-US" dirty="0" err="1"/>
              <a:t>yazılar</a:t>
            </a:r>
            <a:r>
              <a:rPr lang="en-US" dirty="0"/>
              <a:t>, 2li </a:t>
            </a:r>
            <a:r>
              <a:rPr lang="en-US" dirty="0" err="1"/>
              <a:t>olsun</a:t>
            </a:r>
            <a:r>
              <a:rPr lang="en-US" dirty="0"/>
              <a:t> </a:t>
            </a:r>
            <a:r>
              <a:rPr lang="en-US" dirty="0" err="1"/>
              <a:t>hepsi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EB5A785-CD9C-E3BC-A3D7-F2FE6D2F70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AC43D132-4565-1355-7735-DB3E975206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16FC0CC-244B-0F05-2EEF-B4EF3BC43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668AB-FAF2-F74D-95F7-CC45263EDD60}" type="datetimeFigureOut">
              <a:rPr lang="tr-TR" smtClean="0"/>
              <a:t>15.01.2026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6CD3387-2113-2C36-27C3-38AFAB704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910DA94-6466-7F51-DD40-926E66CE4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EDC25-F679-B742-8B11-809F6580C8E8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46726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64EB20B-C08C-A19F-4960-EAA50A2BD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3146850C-A05A-8D01-5B8D-2D05297FD7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96DE3FD-ADB0-D7B7-B6FE-CA3D69BBC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668AB-FAF2-F74D-95F7-CC45263EDD60}" type="datetimeFigureOut">
              <a:rPr lang="tr-TR" smtClean="0"/>
              <a:t>15.01.2026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6D406B8-8BFC-C6F7-15E7-AB4643A0E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CC9D98D-39BC-625A-F18D-B65F4E5A2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EDC25-F679-B742-8B11-809F6580C8E8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18916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563F4956-FA94-422D-A9D7-7F67FB98F1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62988B3-6953-F94B-8267-517DDF71DD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ED51282-404C-D446-528B-91C5513CF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668AB-FAF2-F74D-95F7-CC45263EDD60}" type="datetimeFigureOut">
              <a:rPr lang="tr-TR" smtClean="0"/>
              <a:t>15.01.2026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ABE606A-9751-9A5B-8503-907988961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7819AF5-9997-3162-A464-115FF1196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EDC25-F679-B742-8B11-809F6580C8E8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99797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403020" y="0"/>
            <a:ext cx="6823071" cy="6823072"/>
          </a:xfrm>
          <a:custGeom>
            <a:avLst/>
            <a:gdLst/>
            <a:ahLst/>
            <a:cxnLst/>
            <a:rect l="l" t="t" r="r" b="b"/>
            <a:pathLst>
              <a:path w="6823071" h="6823072">
                <a:moveTo>
                  <a:pt x="3411535" y="0"/>
                </a:moveTo>
                <a:lnTo>
                  <a:pt x="6823071" y="3411536"/>
                </a:lnTo>
                <a:lnTo>
                  <a:pt x="3411535" y="6823072"/>
                </a:lnTo>
                <a:lnTo>
                  <a:pt x="0" y="3411536"/>
                </a:lnTo>
                <a:close/>
              </a:path>
            </a:pathLst>
          </a:custGeom>
          <a:pattFill prst="lgGrid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85191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4482060"/>
            <a:ext cx="12191999" cy="2375940"/>
          </a:xfrm>
          <a:custGeom>
            <a:avLst/>
            <a:gdLst/>
            <a:ahLst/>
            <a:cxnLst/>
            <a:rect l="l" t="t" r="r" b="b"/>
            <a:pathLst>
              <a:path w="2948448" h="3429000">
                <a:moveTo>
                  <a:pt x="0" y="0"/>
                </a:moveTo>
                <a:lnTo>
                  <a:pt x="2948448" y="0"/>
                </a:lnTo>
                <a:lnTo>
                  <a:pt x="2948448" y="3429000"/>
                </a:lnTo>
                <a:lnTo>
                  <a:pt x="0" y="3429000"/>
                </a:lnTo>
                <a:close/>
              </a:path>
            </a:pathLst>
          </a:custGeom>
          <a:pattFill prst="lgGrid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4934261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03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AC4063A-7095-7AEA-668E-9834D49D6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79E1ACA-E68C-A91B-5690-467415DFE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EEC8D8F-FA49-B5FD-9770-6134E9B7A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668AB-FAF2-F74D-95F7-CC45263EDD60}" type="datetimeFigureOut">
              <a:rPr lang="tr-TR" smtClean="0"/>
              <a:t>15.01.2026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36EAF47-A547-0073-548E-52AF4EA89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AEB463D-C96A-D543-A730-913C69E6B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EDC25-F679-B742-8B11-809F6580C8E8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10833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9800DBC-E5DF-6EC4-2C11-0F2BDF979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1B933D4-AE21-F768-1325-CF1E8B09C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EB069A1-6023-3668-F8EC-09EB3F703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668AB-FAF2-F74D-95F7-CC45263EDD60}" type="datetimeFigureOut">
              <a:rPr lang="tr-TR" smtClean="0"/>
              <a:t>15.01.2026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3B885B2-1D40-86B2-4E1B-DEB984F44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BA07CF3-9E60-45C5-1E8D-8CB643364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EDC25-F679-B742-8B11-809F6580C8E8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22043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507E0CF-1EA4-7CAD-7F80-2CCF59DEC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2D568B2-0DBE-C40C-D6C5-485BED70F3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7E998C41-6A78-196C-F93B-1E7923AF4F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6B97A76-1681-4794-3077-BA50A2B47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668AB-FAF2-F74D-95F7-CC45263EDD60}" type="datetimeFigureOut">
              <a:rPr lang="tr-TR" smtClean="0"/>
              <a:t>15.01.2026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94BB6A3B-4B25-14A9-B1DE-7B8C9B79C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2C63340E-F224-51E2-14ED-A652D852E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EDC25-F679-B742-8B11-809F6580C8E8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09807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8A5EC30-2A5E-EA0D-1167-718F2057A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9EAF462-AB8F-5012-472A-D271CF853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7647EFB6-6DD2-F3B8-BF43-3897C2A7D1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175B62D7-9B02-BC31-59EB-6991966637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638A3E9A-D42D-8EAF-CC9B-066012496B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A6988929-4907-7D8C-BCA5-507F1FF5C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668AB-FAF2-F74D-95F7-CC45263EDD60}" type="datetimeFigureOut">
              <a:rPr lang="tr-TR" smtClean="0"/>
              <a:t>15.01.2026</a:t>
            </a:fld>
            <a:endParaRPr lang="tr-TR" dirty="0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3DAED55A-AD33-0569-65DA-87558288D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2DF8A977-5998-32FA-E74B-BFCBC64D5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EDC25-F679-B742-8B11-809F6580C8E8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5044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1F5222B-7A58-DF60-5536-F78BD51AF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F5FBD2E5-BCB8-0451-A911-BE122C1CE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668AB-FAF2-F74D-95F7-CC45263EDD60}" type="datetimeFigureOut">
              <a:rPr lang="tr-TR" smtClean="0"/>
              <a:t>15.01.2026</a:t>
            </a:fld>
            <a:endParaRPr lang="tr-TR" dirty="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1866FAEC-E438-0CB4-3A22-972D7C616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511A5C51-B24B-629D-1E90-A4CF01D43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EDC25-F679-B742-8B11-809F6580C8E8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63001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3FE9C221-C794-B5D9-6280-86BD56036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668AB-FAF2-F74D-95F7-CC45263EDD60}" type="datetimeFigureOut">
              <a:rPr lang="tr-TR" smtClean="0"/>
              <a:t>15.01.2026</a:t>
            </a:fld>
            <a:endParaRPr lang="tr-TR" dirty="0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4E873B33-58E8-51AE-058D-C9737BE2D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9DC51298-27AC-13C2-57BE-728F78139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EDC25-F679-B742-8B11-809F6580C8E8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65034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CECF4C-35F3-2358-0301-001458C75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ECA35F8-7F5F-4E1F-0A4C-D306C649E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0E41362F-9D76-43CD-89A1-2024F1F391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61D837E-897C-41EF-839C-93367568B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668AB-FAF2-F74D-95F7-CC45263EDD60}" type="datetimeFigureOut">
              <a:rPr lang="tr-TR" smtClean="0"/>
              <a:t>15.01.2026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A42B8BE-B421-CB9E-7A3E-0880528AE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5D92E50F-6781-5986-98F5-313F23E28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EDC25-F679-B742-8B11-809F6580C8E8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4879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E96A8C9-BCC5-5021-F6D6-616C0E440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925D43BF-D95B-4315-3CDF-6B74536E7F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 dirty="0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7DDD1CE7-913C-2EFB-823A-8084ECC9F1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95FC467-5EF3-DE2C-DB3D-7BA34D7F7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668AB-FAF2-F74D-95F7-CC45263EDD60}" type="datetimeFigureOut">
              <a:rPr lang="tr-TR" smtClean="0"/>
              <a:t>15.01.2026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C1AC21A5-E945-FF0A-8FA2-96D6615C5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9ADA855A-6E1A-EC83-B900-B9336048C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EDC25-F679-B742-8B11-809F6580C8E8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63454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720E5489-DC3F-21E7-FF73-5C74B30A3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E7F1996-A39A-F1CB-56FD-B27B8781E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D0B16C1-9B1F-B455-25C4-AFBB4F0484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3668AB-FAF2-F74D-95F7-CC45263EDD60}" type="datetimeFigureOut">
              <a:rPr lang="tr-TR" smtClean="0"/>
              <a:t>15.01.2026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512A7F0-2C56-E7D2-ED5F-B32E3A842A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5EB0906-232B-FAD6-7C8C-3B8D33BCED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8EDC25-F679-B742-8B11-809F6580C8E8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60611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8.emf"/><Relationship Id="rId7" Type="http://schemas.microsoft.com/office/2007/relationships/hdphoto" Target="../media/hdphoto1.wdp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10" Type="http://schemas.openxmlformats.org/officeDocument/2006/relationships/image" Target="../media/image6.emf"/><Relationship Id="rId4" Type="http://schemas.openxmlformats.org/officeDocument/2006/relationships/image" Target="../media/image5.png"/><Relationship Id="rId9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em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tiff"/><Relationship Id="rId5" Type="http://schemas.openxmlformats.org/officeDocument/2006/relationships/image" Target="../media/image15.jpg"/><Relationship Id="rId4" Type="http://schemas.openxmlformats.org/officeDocument/2006/relationships/image" Target="../media/image14.tiff"/><Relationship Id="rId9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lue car with a wireframe on it&#10;&#10;AI-generated content may be incorrect.">
            <a:extLst>
              <a:ext uri="{FF2B5EF4-FFF2-40B4-BE49-F238E27FC236}">
                <a16:creationId xmlns:a16="http://schemas.microsoft.com/office/drawing/2014/main" id="{17A39303-22AD-3EB6-5DE8-E6D48D24C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3662C7EF-5F25-1542-8BE8-FF955172F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70" y="342241"/>
            <a:ext cx="4783995" cy="1508330"/>
          </a:xfrm>
          <a:prstGeom prst="rect">
            <a:avLst/>
          </a:prstGeom>
        </p:spPr>
      </p:pic>
      <p:sp>
        <p:nvSpPr>
          <p:cNvPr id="3" name="Metin kutusu 10">
            <a:extLst>
              <a:ext uri="{FF2B5EF4-FFF2-40B4-BE49-F238E27FC236}">
                <a16:creationId xmlns:a16="http://schemas.microsoft.com/office/drawing/2014/main" id="{076B7063-3258-55AE-B4A8-814ADDB335F9}"/>
              </a:ext>
            </a:extLst>
          </p:cNvPr>
          <p:cNvSpPr txBox="1"/>
          <p:nvPr/>
        </p:nvSpPr>
        <p:spPr>
          <a:xfrm>
            <a:off x="9994278" y="5945507"/>
            <a:ext cx="8795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50" b="1" dirty="0">
                <a:solidFill>
                  <a:schemeClr val="bg1"/>
                </a:solidFill>
                <a:latin typeface="Product Sans Thin" panose="020B0203030502040203" pitchFamily="34" charset="0"/>
              </a:rPr>
              <a:t>Powered by</a:t>
            </a:r>
          </a:p>
        </p:txBody>
      </p:sp>
      <p:pic>
        <p:nvPicPr>
          <p:cNvPr id="4" name="Resim 16" descr="yazı tipi, grafik, grafik tasarım, logo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6BCE6B35-755C-E226-F580-4FA4F0A2DD97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10213539" y="6207117"/>
            <a:ext cx="1896643" cy="55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252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02B122-5C2C-75E7-B85E-4E062A206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67E810F-8DE2-F697-2C74-91B983B9A2AC}"/>
              </a:ext>
            </a:extLst>
          </p:cNvPr>
          <p:cNvSpPr/>
          <p:nvPr/>
        </p:nvSpPr>
        <p:spPr>
          <a:xfrm>
            <a:off x="334817" y="1843017"/>
            <a:ext cx="5630395" cy="2017536"/>
          </a:xfrm>
          <a:prstGeom prst="roundRect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83B480CA-9312-2087-F25C-797E5FEB1CED}"/>
              </a:ext>
            </a:extLst>
          </p:cNvPr>
          <p:cNvSpPr txBox="1"/>
          <p:nvPr/>
        </p:nvSpPr>
        <p:spPr>
          <a:xfrm>
            <a:off x="8024455" y="1200642"/>
            <a:ext cx="1886527" cy="541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730"/>
              </a:lnSpc>
            </a:pPr>
            <a:r>
              <a:rPr lang="tr-TR" sz="2800" b="1" dirty="0">
                <a:solidFill>
                  <a:srgbClr val="4161A9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Çözüm</a:t>
            </a:r>
            <a:endParaRPr lang="en-US" sz="2800" dirty="0">
              <a:solidFill>
                <a:srgbClr val="4161A9"/>
              </a:solidFill>
            </a:endParaRP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4027FC24-71C3-01B4-B4AE-3D87B95E7798}"/>
              </a:ext>
            </a:extLst>
          </p:cNvPr>
          <p:cNvSpPr txBox="1"/>
          <p:nvPr/>
        </p:nvSpPr>
        <p:spPr>
          <a:xfrm>
            <a:off x="1847640" y="1200642"/>
            <a:ext cx="2921615" cy="541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730"/>
              </a:lnSpc>
            </a:pPr>
            <a:r>
              <a:rPr lang="tr-TR" sz="2800" b="1" dirty="0">
                <a:solidFill>
                  <a:schemeClr val="bg2">
                    <a:lumMod val="50000"/>
                  </a:schemeClr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Problem</a:t>
            </a:r>
            <a:endParaRPr lang="en-US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D53411A-714C-524A-AF11-57C4D240D2E2}"/>
              </a:ext>
            </a:extLst>
          </p:cNvPr>
          <p:cNvSpPr txBox="1"/>
          <p:nvPr/>
        </p:nvSpPr>
        <p:spPr>
          <a:xfrm>
            <a:off x="7322580" y="298503"/>
            <a:ext cx="4869420" cy="508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730"/>
              </a:lnSpc>
            </a:pPr>
            <a:r>
              <a:rPr lang="tr-TR" sz="1800" dirty="0">
                <a:solidFill>
                  <a:srgbClr val="4161A9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Operator : Servis danışmanları / Son kullanıcı</a:t>
            </a:r>
            <a:endParaRPr lang="en-US" sz="1800" dirty="0">
              <a:solidFill>
                <a:srgbClr val="4161A9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7A30D46-57DE-2B82-9580-BDBEFF0FEB60}"/>
              </a:ext>
            </a:extLst>
          </p:cNvPr>
          <p:cNvSpPr/>
          <p:nvPr/>
        </p:nvSpPr>
        <p:spPr>
          <a:xfrm>
            <a:off x="3039261" y="396415"/>
            <a:ext cx="2256639" cy="41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1600" b="1" dirty="0">
                <a:solidFill>
                  <a:schemeClr val="bg2">
                    <a:lumMod val="50000"/>
                  </a:schemeClr>
                </a:solidFill>
                <a:latin typeface="Barlow" pitchFamily="2" charset="0"/>
              </a:rPr>
              <a:t>EOC- End Of Contract</a:t>
            </a:r>
            <a:endParaRPr lang="id-ID" sz="1600" b="1" dirty="0">
              <a:solidFill>
                <a:schemeClr val="bg2">
                  <a:lumMod val="50000"/>
                </a:schemeClr>
              </a:solidFill>
              <a:latin typeface="Barlow" pitchFamily="2" charset="0"/>
            </a:endParaRPr>
          </a:p>
        </p:txBody>
      </p:sp>
      <p:pic>
        <p:nvPicPr>
          <p:cNvPr id="48" name="Resim 2" descr="yazı tipi, grafik, metin, tipograf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86DCAC4B-C643-333B-240D-5C4BB3DF2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45" y="170218"/>
            <a:ext cx="2682306" cy="63656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76B4485-4925-A686-AA15-E171C37B39FA}"/>
              </a:ext>
            </a:extLst>
          </p:cNvPr>
          <p:cNvSpPr/>
          <p:nvPr/>
        </p:nvSpPr>
        <p:spPr>
          <a:xfrm>
            <a:off x="500903" y="1917655"/>
            <a:ext cx="5997666" cy="41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1600" b="1" dirty="0">
                <a:solidFill>
                  <a:schemeClr val="bg2">
                    <a:lumMod val="25000"/>
                  </a:schemeClr>
                </a:solidFill>
                <a:latin typeface="Barlow" pitchFamily="2" charset="0"/>
              </a:rPr>
              <a:t>Kontratı bitecek araçlar boşuna onarıma giriyor.</a:t>
            </a:r>
            <a:endParaRPr lang="id-ID" sz="1600" b="1" dirty="0">
              <a:solidFill>
                <a:schemeClr val="bg2">
                  <a:lumMod val="25000"/>
                </a:schemeClr>
              </a:solidFill>
              <a:latin typeface="Barlow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8BFA1A-03CA-8D3C-CE48-3E116F2A1F66}"/>
              </a:ext>
            </a:extLst>
          </p:cNvPr>
          <p:cNvSpPr/>
          <p:nvPr/>
        </p:nvSpPr>
        <p:spPr>
          <a:xfrm>
            <a:off x="500903" y="2395126"/>
            <a:ext cx="5487105" cy="41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2">
                    <a:lumMod val="25000"/>
                  </a:schemeClr>
                </a:solidFill>
                <a:latin typeface="Barlow" pitchFamily="2" charset="0"/>
              </a:rPr>
              <a:t>Ufak hasarlı araçları yaptırtmadan satmak daha cazip.</a:t>
            </a:r>
            <a:endParaRPr lang="id-ID" sz="1600" dirty="0">
              <a:solidFill>
                <a:schemeClr val="bg2">
                  <a:lumMod val="25000"/>
                </a:schemeClr>
              </a:solidFill>
              <a:latin typeface="Barlow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E015E3-959C-2A2B-04E7-6DBE1EA0824A}"/>
              </a:ext>
            </a:extLst>
          </p:cNvPr>
          <p:cNvSpPr/>
          <p:nvPr/>
        </p:nvSpPr>
        <p:spPr>
          <a:xfrm>
            <a:off x="500903" y="3330904"/>
            <a:ext cx="5650477" cy="41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2">
                    <a:lumMod val="25000"/>
                  </a:schemeClr>
                </a:solidFill>
                <a:latin typeface="Barlow" pitchFamily="2" charset="0"/>
              </a:rPr>
              <a:t>Müşteri memnuniyeti </a:t>
            </a:r>
            <a:endParaRPr lang="id-ID" sz="1600" dirty="0">
              <a:solidFill>
                <a:schemeClr val="bg2">
                  <a:lumMod val="25000"/>
                </a:schemeClr>
              </a:solidFill>
              <a:latin typeface="Barlow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5941B0-8A5D-911C-A5E1-F8318E816A47}"/>
              </a:ext>
            </a:extLst>
          </p:cNvPr>
          <p:cNvSpPr/>
          <p:nvPr/>
        </p:nvSpPr>
        <p:spPr>
          <a:xfrm>
            <a:off x="500903" y="2859508"/>
            <a:ext cx="5650478" cy="41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2">
                    <a:lumMod val="25000"/>
                  </a:schemeClr>
                </a:solidFill>
                <a:latin typeface="Barlow" pitchFamily="2" charset="0"/>
              </a:rPr>
              <a:t>Gereksiz ikame maliyeti </a:t>
            </a:r>
            <a:endParaRPr lang="id-ID" sz="1600" dirty="0">
              <a:solidFill>
                <a:schemeClr val="bg2">
                  <a:lumMod val="25000"/>
                </a:schemeClr>
              </a:solidFill>
              <a:latin typeface="Barlow" pitchFamily="2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06D2668-31A9-1418-5067-CC5198839153}"/>
              </a:ext>
            </a:extLst>
          </p:cNvPr>
          <p:cNvSpPr/>
          <p:nvPr/>
        </p:nvSpPr>
        <p:spPr>
          <a:xfrm>
            <a:off x="6060702" y="4172559"/>
            <a:ext cx="5630395" cy="2326211"/>
          </a:xfrm>
          <a:prstGeom prst="roundRect">
            <a:avLst/>
          </a:prstGeom>
          <a:solidFill>
            <a:srgbClr val="375D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5ABC06B-FEBA-1F18-E803-85257B50C11F}"/>
              </a:ext>
            </a:extLst>
          </p:cNvPr>
          <p:cNvSpPr/>
          <p:nvPr/>
        </p:nvSpPr>
        <p:spPr>
          <a:xfrm>
            <a:off x="6060702" y="1843017"/>
            <a:ext cx="5630395" cy="2017536"/>
          </a:xfrm>
          <a:prstGeom prst="roundRect">
            <a:avLst/>
          </a:prstGeom>
          <a:solidFill>
            <a:srgbClr val="375D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A8CFB3-0242-B69F-59E6-BDE8F9BCC099}"/>
              </a:ext>
            </a:extLst>
          </p:cNvPr>
          <p:cNvSpPr txBox="1"/>
          <p:nvPr/>
        </p:nvSpPr>
        <p:spPr>
          <a:xfrm>
            <a:off x="6131298" y="2004370"/>
            <a:ext cx="5579580" cy="1715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200" dirty="0">
                <a:solidFill>
                  <a:schemeClr val="bg1"/>
                </a:solidFill>
                <a:latin typeface="Barlow" pitchFamily="2" charset="0"/>
              </a:rPr>
              <a:t>Kontrat bitimine </a:t>
            </a:r>
            <a:r>
              <a:rPr lang="tr-TR" sz="1200" b="1" dirty="0">
                <a:solidFill>
                  <a:schemeClr val="bg1"/>
                </a:solidFill>
                <a:latin typeface="Barlow" pitchFamily="2" charset="0"/>
              </a:rPr>
              <a:t>1 ay veya daha az </a:t>
            </a:r>
            <a:r>
              <a:rPr lang="tr-TR" sz="1200" dirty="0">
                <a:solidFill>
                  <a:schemeClr val="bg1"/>
                </a:solidFill>
                <a:latin typeface="Barlow" pitchFamily="2" charset="0"/>
              </a:rPr>
              <a:t>kalan araçlar için dış arama yapılır.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200" dirty="0">
                <a:solidFill>
                  <a:schemeClr val="bg1"/>
                </a:solidFill>
                <a:latin typeface="Barlow" pitchFamily="2" charset="0"/>
              </a:rPr>
              <a:t>Müşteriye platformdan SMS gönderilir.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200" dirty="0">
                <a:solidFill>
                  <a:schemeClr val="bg1"/>
                </a:solidFill>
                <a:latin typeface="Barlow" pitchFamily="2" charset="0"/>
              </a:rPr>
              <a:t>Müşteri müsait olduğu bir anda link’e tıklayıp aracın etrafında 1 tam tur atar.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200" dirty="0">
                <a:solidFill>
                  <a:schemeClr val="bg1"/>
                </a:solidFill>
                <a:latin typeface="Barlow" pitchFamily="2" charset="0"/>
              </a:rPr>
              <a:t>Assistcam </a:t>
            </a:r>
            <a:r>
              <a:rPr lang="tr-TR" sz="1200" b="1" dirty="0">
                <a:solidFill>
                  <a:schemeClr val="bg1"/>
                </a:solidFill>
                <a:latin typeface="Barlow" pitchFamily="2" charset="0"/>
              </a:rPr>
              <a:t>dosya oluşturur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200" dirty="0">
                <a:solidFill>
                  <a:schemeClr val="bg1"/>
                </a:solidFill>
                <a:latin typeface="Barlow" pitchFamily="2" charset="0"/>
              </a:rPr>
              <a:t>Hasar uzmanı, değişim yapılacak veya yapılmayacak </a:t>
            </a:r>
            <a:r>
              <a:rPr lang="tr-TR" sz="1200" b="1" dirty="0">
                <a:solidFill>
                  <a:schemeClr val="bg1"/>
                </a:solidFill>
                <a:latin typeface="Barlow" pitchFamily="2" charset="0"/>
              </a:rPr>
              <a:t>parçalara karar verir. </a:t>
            </a:r>
            <a:r>
              <a:rPr lang="tr-TR" sz="1200" dirty="0">
                <a:solidFill>
                  <a:schemeClr val="bg1"/>
                </a:solidFill>
                <a:latin typeface="Barlow" pitchFamily="2" charset="0"/>
              </a:rPr>
              <a:t>Müşteriye </a:t>
            </a:r>
            <a:r>
              <a:rPr lang="tr-TR" sz="1200" b="1" dirty="0">
                <a:solidFill>
                  <a:schemeClr val="bg1"/>
                </a:solidFill>
                <a:latin typeface="Barlow" pitchFamily="2" charset="0"/>
              </a:rPr>
              <a:t>sms + dış arama </a:t>
            </a:r>
            <a:r>
              <a:rPr lang="tr-TR" sz="1200" dirty="0">
                <a:solidFill>
                  <a:schemeClr val="bg1"/>
                </a:solidFill>
                <a:latin typeface="Barlow" pitchFamily="2" charset="0"/>
              </a:rPr>
              <a:t>ile bilgi verilir ve </a:t>
            </a:r>
            <a:r>
              <a:rPr lang="tr-TR" sz="1200" b="1" dirty="0">
                <a:solidFill>
                  <a:schemeClr val="bg1"/>
                </a:solidFill>
                <a:latin typeface="Barlow" pitchFamily="2" charset="0"/>
              </a:rPr>
              <a:t>müşteri memnuniyeti </a:t>
            </a:r>
            <a:r>
              <a:rPr lang="tr-TR" sz="1200" dirty="0">
                <a:solidFill>
                  <a:schemeClr val="bg1"/>
                </a:solidFill>
                <a:latin typeface="Barlow" pitchFamily="2" charset="0"/>
              </a:rPr>
              <a:t>sağlanır.</a:t>
            </a:r>
            <a:endParaRPr lang="id-ID" sz="1200" dirty="0">
              <a:solidFill>
                <a:schemeClr val="bg1"/>
              </a:solidFill>
              <a:latin typeface="Barlow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A743D9-B52B-99F6-4F52-EF175D22DD73}"/>
              </a:ext>
            </a:extLst>
          </p:cNvPr>
          <p:cNvSpPr txBox="1"/>
          <p:nvPr/>
        </p:nvSpPr>
        <p:spPr>
          <a:xfrm>
            <a:off x="6131298" y="4338397"/>
            <a:ext cx="5430683" cy="1438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200" dirty="0">
                <a:solidFill>
                  <a:schemeClr val="bg1"/>
                </a:solidFill>
                <a:latin typeface="Barlow" pitchFamily="2" charset="0"/>
              </a:rPr>
              <a:t>Parça üzerinde geçmişte uygulanan boya veya değişen varsa sistem alarm verir.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200" dirty="0">
                <a:solidFill>
                  <a:schemeClr val="bg1"/>
                </a:solidFill>
                <a:latin typeface="Barlow" pitchFamily="2" charset="0"/>
              </a:rPr>
              <a:t>Hasar uzmanı değer kaybını minimize edecek şekilde değişim, onarım veya olduğu gibi bırakma kararı verir. Sistem üzerinden işaretler.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200" dirty="0">
                <a:solidFill>
                  <a:schemeClr val="bg1"/>
                </a:solidFill>
                <a:latin typeface="Barlow" pitchFamily="2" charset="0"/>
              </a:rPr>
              <a:t>Aracın onarımı zorunlu ise sadece hasar uzmanının belirlediği alanlar onarılır.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6171021-79F3-F61B-81E9-B99899E70F52}"/>
              </a:ext>
            </a:extLst>
          </p:cNvPr>
          <p:cNvSpPr/>
          <p:nvPr/>
        </p:nvSpPr>
        <p:spPr>
          <a:xfrm>
            <a:off x="334817" y="4172559"/>
            <a:ext cx="5630395" cy="2326211"/>
          </a:xfrm>
          <a:prstGeom prst="roundRect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C30342F-0028-5173-8AA5-F1ECB2DE7462}"/>
              </a:ext>
            </a:extLst>
          </p:cNvPr>
          <p:cNvSpPr/>
          <p:nvPr/>
        </p:nvSpPr>
        <p:spPr>
          <a:xfrm>
            <a:off x="500903" y="5398763"/>
            <a:ext cx="5394468" cy="1016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chemeClr val="bg2">
                    <a:lumMod val="25000"/>
                  </a:schemeClr>
                </a:solidFill>
                <a:latin typeface="Barlow" pitchFamily="2" charset="0"/>
              </a:rPr>
              <a:t>Araç servise girdiğinde hangi parça onarılacak hangisi onarılmayacak yönetimi çok zor. Yanlış parça onarılırsa değer kaybı yaşanıyor.</a:t>
            </a:r>
            <a:endParaRPr lang="id-ID" sz="1400" dirty="0">
              <a:solidFill>
                <a:schemeClr val="bg2">
                  <a:lumMod val="25000"/>
                </a:schemeClr>
              </a:solidFill>
              <a:latin typeface="Barlow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050B75D-4531-B038-F32D-A3EA6F20D842}"/>
              </a:ext>
            </a:extLst>
          </p:cNvPr>
          <p:cNvSpPr/>
          <p:nvPr/>
        </p:nvSpPr>
        <p:spPr>
          <a:xfrm>
            <a:off x="500903" y="4724674"/>
            <a:ext cx="5324583" cy="693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chemeClr val="bg2">
                    <a:lumMod val="25000"/>
                  </a:schemeClr>
                </a:solidFill>
                <a:latin typeface="Barlow" pitchFamily="2" charset="0"/>
              </a:rPr>
              <a:t>Çizik veya çok ufak hasarlı parçalar boyandığında araç değer kaybediyor.</a:t>
            </a:r>
            <a:endParaRPr lang="id-ID" sz="1400" dirty="0">
              <a:solidFill>
                <a:schemeClr val="bg2">
                  <a:lumMod val="25000"/>
                </a:schemeClr>
              </a:solidFill>
              <a:latin typeface="Barlow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AEA9485-6224-BB7B-8235-B60F57FAE6B1}"/>
              </a:ext>
            </a:extLst>
          </p:cNvPr>
          <p:cNvSpPr/>
          <p:nvPr/>
        </p:nvSpPr>
        <p:spPr>
          <a:xfrm>
            <a:off x="500903" y="4274551"/>
            <a:ext cx="6056939" cy="450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b="1" dirty="0">
                <a:solidFill>
                  <a:schemeClr val="bg2">
                    <a:lumMod val="25000"/>
                  </a:schemeClr>
                </a:solidFill>
                <a:latin typeface="Barlow" pitchFamily="2" charset="0"/>
              </a:rPr>
              <a:t>Yanlış onarım sebebi ile değer kaybı</a:t>
            </a:r>
            <a:endParaRPr lang="id-ID" b="1" dirty="0">
              <a:solidFill>
                <a:schemeClr val="bg2">
                  <a:lumMod val="25000"/>
                </a:schemeClr>
              </a:solidFill>
              <a:latin typeface="Barlow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817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C57A0-89CE-3130-2815-25A5A6DF8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4CE55E7-AADD-B6DB-8B9B-DCD99E1016F2}"/>
              </a:ext>
            </a:extLst>
          </p:cNvPr>
          <p:cNvSpPr/>
          <p:nvPr/>
        </p:nvSpPr>
        <p:spPr>
          <a:xfrm>
            <a:off x="334817" y="4172560"/>
            <a:ext cx="5630395" cy="2017536"/>
          </a:xfrm>
          <a:prstGeom prst="roundRect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844BE0D-6F17-8717-FA9E-FA74E81E3B45}"/>
              </a:ext>
            </a:extLst>
          </p:cNvPr>
          <p:cNvSpPr/>
          <p:nvPr/>
        </p:nvSpPr>
        <p:spPr>
          <a:xfrm>
            <a:off x="6060702" y="4172560"/>
            <a:ext cx="5630395" cy="2017536"/>
          </a:xfrm>
          <a:prstGeom prst="roundRect">
            <a:avLst/>
          </a:prstGeom>
          <a:solidFill>
            <a:srgbClr val="375D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80401B-D285-B1B8-0935-6F35B2FC1422}"/>
              </a:ext>
            </a:extLst>
          </p:cNvPr>
          <p:cNvSpPr/>
          <p:nvPr/>
        </p:nvSpPr>
        <p:spPr>
          <a:xfrm>
            <a:off x="6060702" y="1843017"/>
            <a:ext cx="5630395" cy="2017536"/>
          </a:xfrm>
          <a:prstGeom prst="roundRect">
            <a:avLst/>
          </a:prstGeom>
          <a:solidFill>
            <a:srgbClr val="375D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7C408A7-5D8B-8D32-0914-017D9D973849}"/>
              </a:ext>
            </a:extLst>
          </p:cNvPr>
          <p:cNvSpPr/>
          <p:nvPr/>
        </p:nvSpPr>
        <p:spPr>
          <a:xfrm>
            <a:off x="334817" y="1843017"/>
            <a:ext cx="5630395" cy="2017536"/>
          </a:xfrm>
          <a:prstGeom prst="roundRect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7B0939E6-CEEA-0AD9-3F03-5D151FD21BC8}"/>
              </a:ext>
            </a:extLst>
          </p:cNvPr>
          <p:cNvSpPr txBox="1"/>
          <p:nvPr/>
        </p:nvSpPr>
        <p:spPr>
          <a:xfrm>
            <a:off x="8024455" y="1200642"/>
            <a:ext cx="1886527" cy="541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730"/>
              </a:lnSpc>
            </a:pPr>
            <a:r>
              <a:rPr lang="tr-TR" sz="2800" b="1" dirty="0">
                <a:solidFill>
                  <a:srgbClr val="4161A9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Çözüm</a:t>
            </a:r>
            <a:endParaRPr lang="en-US" sz="2800" dirty="0">
              <a:solidFill>
                <a:srgbClr val="4161A9"/>
              </a:solidFill>
            </a:endParaRP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4585AA93-952B-DBF8-02CC-F9297EC4744E}"/>
              </a:ext>
            </a:extLst>
          </p:cNvPr>
          <p:cNvSpPr txBox="1"/>
          <p:nvPr/>
        </p:nvSpPr>
        <p:spPr>
          <a:xfrm>
            <a:off x="1847640" y="1200642"/>
            <a:ext cx="2921615" cy="541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730"/>
              </a:lnSpc>
            </a:pPr>
            <a:r>
              <a:rPr lang="tr-TR" sz="2800" b="1" dirty="0">
                <a:solidFill>
                  <a:schemeClr val="bg2">
                    <a:lumMod val="50000"/>
                  </a:schemeClr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Problem</a:t>
            </a:r>
            <a:endParaRPr lang="en-US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164E950-4A4B-FEE1-5E57-FDD3969084D1}"/>
              </a:ext>
            </a:extLst>
          </p:cNvPr>
          <p:cNvSpPr/>
          <p:nvPr/>
        </p:nvSpPr>
        <p:spPr>
          <a:xfrm>
            <a:off x="3039261" y="396415"/>
            <a:ext cx="2003647" cy="41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1600" b="1" dirty="0">
                <a:solidFill>
                  <a:schemeClr val="bg2">
                    <a:lumMod val="50000"/>
                  </a:schemeClr>
                </a:solidFill>
                <a:latin typeface="Barlow" pitchFamily="2" charset="0"/>
              </a:rPr>
              <a:t>Hand over</a:t>
            </a:r>
            <a:endParaRPr lang="id-ID" sz="1600" b="1" dirty="0">
              <a:solidFill>
                <a:schemeClr val="bg2">
                  <a:lumMod val="50000"/>
                </a:schemeClr>
              </a:solidFill>
              <a:latin typeface="Barlow" pitchFamily="2" charset="0"/>
            </a:endParaRPr>
          </a:p>
        </p:txBody>
      </p:sp>
      <p:pic>
        <p:nvPicPr>
          <p:cNvPr id="48" name="Resim 2" descr="yazı tipi, grafik, metin, tipograf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A33A3C6A-61BD-C7ED-6B03-F4CCE9D0A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45" y="170218"/>
            <a:ext cx="2682306" cy="63656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97B9A07-0304-536C-8D28-C93FF0246812}"/>
              </a:ext>
            </a:extLst>
          </p:cNvPr>
          <p:cNvSpPr/>
          <p:nvPr/>
        </p:nvSpPr>
        <p:spPr>
          <a:xfrm>
            <a:off x="6305427" y="4334261"/>
            <a:ext cx="5187706" cy="693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chemeClr val="bg1"/>
                </a:solidFill>
                <a:latin typeface="Barlow" pitchFamily="2" charset="0"/>
              </a:rPr>
              <a:t>Yapay zeka hasarlı aracın muallak tamir bedellerini işçilik dahil ekrana 3 dakika içersinde hesaplayıp verir.</a:t>
            </a:r>
            <a:endParaRPr lang="id-ID" sz="1400" dirty="0">
              <a:solidFill>
                <a:schemeClr val="bg1"/>
              </a:solidFill>
              <a:latin typeface="Barlow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E3E785-827C-7C2E-A6FE-F381411D0133}"/>
              </a:ext>
            </a:extLst>
          </p:cNvPr>
          <p:cNvSpPr/>
          <p:nvPr/>
        </p:nvSpPr>
        <p:spPr>
          <a:xfrm>
            <a:off x="6305427" y="5184968"/>
            <a:ext cx="5324583" cy="693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chemeClr val="bg1"/>
                </a:solidFill>
                <a:latin typeface="Barlow" pitchFamily="2" charset="0"/>
              </a:rPr>
              <a:t>Sistem onarım bedelini hesaplar, ekran üzerinden mutabakat yapılır.</a:t>
            </a:r>
            <a:endParaRPr lang="id-ID" sz="1400" dirty="0">
              <a:solidFill>
                <a:schemeClr val="bg1"/>
              </a:solidFill>
              <a:latin typeface="Barlow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2E24F6-0819-7A00-1F49-F28B6584A41F}"/>
              </a:ext>
            </a:extLst>
          </p:cNvPr>
          <p:cNvSpPr/>
          <p:nvPr/>
        </p:nvSpPr>
        <p:spPr>
          <a:xfrm>
            <a:off x="6305427" y="1949873"/>
            <a:ext cx="4504087" cy="370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chemeClr val="bg1"/>
                </a:solidFill>
                <a:latin typeface="Barlow" pitchFamily="2" charset="0"/>
              </a:rPr>
              <a:t>Yapay zeka, hasar ve  parça tespiti yapar.</a:t>
            </a:r>
            <a:endParaRPr lang="id-ID" sz="1400" b="1" dirty="0">
              <a:solidFill>
                <a:schemeClr val="bg1"/>
              </a:solidFill>
              <a:latin typeface="Barlow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98E9D59-4921-4BB9-7B8B-153A000553C0}"/>
              </a:ext>
            </a:extLst>
          </p:cNvPr>
          <p:cNvSpPr/>
          <p:nvPr/>
        </p:nvSpPr>
        <p:spPr>
          <a:xfrm>
            <a:off x="6305427" y="2363080"/>
            <a:ext cx="5181382" cy="693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chemeClr val="bg1"/>
                </a:solidFill>
                <a:latin typeface="Barlow" pitchFamily="2" charset="0"/>
              </a:rPr>
              <a:t>Tespit edilen parçalar arasında fark varsa, farklı olan parça numaralarından kontrol eder.</a:t>
            </a:r>
            <a:endParaRPr lang="id-ID" sz="1400" b="1" dirty="0">
              <a:solidFill>
                <a:schemeClr val="bg1"/>
              </a:solidFill>
              <a:latin typeface="Barlow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CBD539-8D31-51DE-3C75-FD82AFF68798}"/>
              </a:ext>
            </a:extLst>
          </p:cNvPr>
          <p:cNvSpPr/>
          <p:nvPr/>
        </p:nvSpPr>
        <p:spPr>
          <a:xfrm>
            <a:off x="6305427" y="3099453"/>
            <a:ext cx="5324584" cy="693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chemeClr val="bg1"/>
                </a:solidFill>
                <a:latin typeface="Barlow" pitchFamily="2" charset="0"/>
              </a:rPr>
              <a:t>Yapay zeka görsel işler, aracın farklı alanlarında hasar varsa uyarı verir.</a:t>
            </a:r>
            <a:endParaRPr lang="id-ID" sz="1400" dirty="0">
              <a:solidFill>
                <a:schemeClr val="bg1"/>
              </a:solidFill>
              <a:latin typeface="Barlow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591A7-CE74-FAEE-EF32-05AF0C550614}"/>
              </a:ext>
            </a:extLst>
          </p:cNvPr>
          <p:cNvSpPr/>
          <p:nvPr/>
        </p:nvSpPr>
        <p:spPr>
          <a:xfrm>
            <a:off x="575043" y="1965395"/>
            <a:ext cx="5651747" cy="370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1400" b="1" dirty="0">
                <a:solidFill>
                  <a:schemeClr val="bg2">
                    <a:lumMod val="25000"/>
                  </a:schemeClr>
                </a:solidFill>
                <a:latin typeface="Barlow" pitchFamily="2" charset="0"/>
              </a:rPr>
              <a:t>Araç devir teslim sürecinde hasarı yakalayamama.</a:t>
            </a:r>
            <a:endParaRPr lang="id-ID" sz="1400" b="1" dirty="0">
              <a:solidFill>
                <a:schemeClr val="bg2">
                  <a:lumMod val="25000"/>
                </a:schemeClr>
              </a:solidFill>
              <a:latin typeface="Barlow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70C61B-F301-03ED-79C1-4D932FF6B98F}"/>
              </a:ext>
            </a:extLst>
          </p:cNvPr>
          <p:cNvSpPr/>
          <p:nvPr/>
        </p:nvSpPr>
        <p:spPr>
          <a:xfrm>
            <a:off x="575043" y="2442866"/>
            <a:ext cx="5170633" cy="370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chemeClr val="bg2">
                    <a:lumMod val="25000"/>
                  </a:schemeClr>
                </a:solidFill>
                <a:latin typeface="Barlow" pitchFamily="2" charset="0"/>
              </a:rPr>
              <a:t>Devir teslime belirli bir kalite standartı koyabilir miyiz?</a:t>
            </a:r>
            <a:endParaRPr lang="id-ID" sz="1400" dirty="0">
              <a:solidFill>
                <a:schemeClr val="bg2">
                  <a:lumMod val="25000"/>
                </a:schemeClr>
              </a:solidFill>
              <a:latin typeface="Barlow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EDA64F3-C833-954A-3C3E-7F1E3E1D262B}"/>
              </a:ext>
            </a:extLst>
          </p:cNvPr>
          <p:cNvSpPr/>
          <p:nvPr/>
        </p:nvSpPr>
        <p:spPr>
          <a:xfrm>
            <a:off x="575043" y="2880584"/>
            <a:ext cx="5324582" cy="370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chemeClr val="bg2">
                    <a:lumMod val="25000"/>
                  </a:schemeClr>
                </a:solidFill>
                <a:latin typeface="Barlow" pitchFamily="2" charset="0"/>
              </a:rPr>
              <a:t>Göz hasar kaçırsa, sistem yakalayabilir mi?</a:t>
            </a:r>
            <a:endParaRPr lang="id-ID" sz="1400" dirty="0">
              <a:solidFill>
                <a:schemeClr val="bg2">
                  <a:lumMod val="25000"/>
                </a:schemeClr>
              </a:solidFill>
              <a:latin typeface="Barlow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AF8605E-06C1-EA92-EAB9-591D5D44709D}"/>
              </a:ext>
            </a:extLst>
          </p:cNvPr>
          <p:cNvSpPr/>
          <p:nvPr/>
        </p:nvSpPr>
        <p:spPr>
          <a:xfrm>
            <a:off x="575043" y="5504883"/>
            <a:ext cx="3386135" cy="41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2">
                    <a:lumMod val="25000"/>
                  </a:schemeClr>
                </a:solidFill>
                <a:latin typeface="Barlow" pitchFamily="2" charset="0"/>
              </a:rPr>
              <a:t>Müşteri ile anlaşmak çok zor.</a:t>
            </a:r>
            <a:endParaRPr lang="id-ID" sz="1600" dirty="0">
              <a:solidFill>
                <a:schemeClr val="bg2">
                  <a:lumMod val="25000"/>
                </a:schemeClr>
              </a:solidFill>
              <a:latin typeface="Barlow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AF10194-BB41-C3C0-AFE5-D0ED89C8E7D1}"/>
              </a:ext>
            </a:extLst>
          </p:cNvPr>
          <p:cNvSpPr/>
          <p:nvPr/>
        </p:nvSpPr>
        <p:spPr>
          <a:xfrm>
            <a:off x="575043" y="5028041"/>
            <a:ext cx="5324583" cy="41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2">
                    <a:lumMod val="25000"/>
                  </a:schemeClr>
                </a:solidFill>
                <a:latin typeface="Barlow" pitchFamily="2" charset="0"/>
              </a:rPr>
              <a:t>Hasar tutarını belirlemek zaman alıyor.</a:t>
            </a:r>
            <a:endParaRPr lang="id-ID" sz="1600" dirty="0">
              <a:solidFill>
                <a:schemeClr val="bg2">
                  <a:lumMod val="25000"/>
                </a:schemeClr>
              </a:solidFill>
              <a:latin typeface="Barlow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CF3E45F-2938-FA70-979C-7190B152709E}"/>
              </a:ext>
            </a:extLst>
          </p:cNvPr>
          <p:cNvSpPr/>
          <p:nvPr/>
        </p:nvSpPr>
        <p:spPr>
          <a:xfrm>
            <a:off x="575043" y="4403678"/>
            <a:ext cx="6056939" cy="450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b="1" dirty="0">
                <a:solidFill>
                  <a:schemeClr val="bg2">
                    <a:lumMod val="25000"/>
                  </a:schemeClr>
                </a:solidFill>
                <a:latin typeface="Barlow" pitchFamily="2" charset="0"/>
              </a:rPr>
              <a:t>Hasarı tespitinde müşteriye fatura etme problemi </a:t>
            </a:r>
            <a:endParaRPr lang="id-ID" b="1" dirty="0">
              <a:solidFill>
                <a:schemeClr val="bg2">
                  <a:lumMod val="25000"/>
                </a:schemeClr>
              </a:solidFill>
              <a:latin typeface="Barlow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67A9E1-9723-7C8A-93DA-055A6BCAF858}"/>
              </a:ext>
            </a:extLst>
          </p:cNvPr>
          <p:cNvSpPr txBox="1"/>
          <p:nvPr/>
        </p:nvSpPr>
        <p:spPr>
          <a:xfrm>
            <a:off x="8181975" y="318284"/>
            <a:ext cx="4010025" cy="508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730"/>
              </a:lnSpc>
            </a:pPr>
            <a:r>
              <a:rPr lang="tr-TR" sz="1800" dirty="0">
                <a:solidFill>
                  <a:srgbClr val="4161A9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Operator : Kiralama Ofis </a:t>
            </a:r>
            <a:r>
              <a:rPr lang="tr-TR" dirty="0">
                <a:solidFill>
                  <a:srgbClr val="4161A9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Ç</a:t>
            </a:r>
            <a:r>
              <a:rPr lang="tr-TR" sz="1800" dirty="0">
                <a:solidFill>
                  <a:srgbClr val="4161A9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alışanları</a:t>
            </a:r>
            <a:endParaRPr lang="en-US" sz="1800" dirty="0">
              <a:solidFill>
                <a:srgbClr val="4161A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283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7407F-14E3-C7E3-9B92-ACC9186AC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Resim 19">
            <a:extLst>
              <a:ext uri="{FF2B5EF4-FFF2-40B4-BE49-F238E27FC236}">
                <a16:creationId xmlns:a16="http://schemas.microsoft.com/office/drawing/2014/main" id="{11A13E51-9DFA-797E-056C-9FDB5FFC07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3254335" y="1824294"/>
            <a:ext cx="5683331" cy="320941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BDBFD3A-DE5C-F9F0-1156-08DAA791797C}"/>
              </a:ext>
            </a:extLst>
          </p:cNvPr>
          <p:cNvSpPr/>
          <p:nvPr/>
        </p:nvSpPr>
        <p:spPr>
          <a:xfrm>
            <a:off x="1580131" y="1955329"/>
            <a:ext cx="1568409" cy="156840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38100" dir="5400000" algn="t" rotWithShape="0">
              <a:schemeClr val="bg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229194"/>
            <a:r>
              <a:rPr lang="en-IN" sz="2800" b="1" dirty="0">
                <a:solidFill>
                  <a:srgbClr val="002452"/>
                </a:solidFill>
                <a:latin typeface="+mj-lt"/>
                <a:cs typeface="Poppins" panose="00000500000000000000" pitchFamily="2" charset="0"/>
              </a:rPr>
              <a:t> 60%</a:t>
            </a:r>
          </a:p>
        </p:txBody>
      </p:sp>
      <p:sp>
        <p:nvSpPr>
          <p:cNvPr id="6" name="Arc 113">
            <a:extLst>
              <a:ext uri="{FF2B5EF4-FFF2-40B4-BE49-F238E27FC236}">
                <a16:creationId xmlns:a16="http://schemas.microsoft.com/office/drawing/2014/main" id="{CD0F4069-5061-C5E1-17FD-48CA3E17E540}"/>
              </a:ext>
            </a:extLst>
          </p:cNvPr>
          <p:cNvSpPr/>
          <p:nvPr/>
        </p:nvSpPr>
        <p:spPr>
          <a:xfrm rot="1800000">
            <a:off x="1626206" y="2001404"/>
            <a:ext cx="1476259" cy="1476259"/>
          </a:xfrm>
          <a:prstGeom prst="arc">
            <a:avLst>
              <a:gd name="adj1" fmla="val 8737292"/>
              <a:gd name="adj2" fmla="val 1095004"/>
            </a:avLst>
          </a:prstGeom>
          <a:ln w="107950" cap="rnd">
            <a:solidFill>
              <a:srgbClr val="002452"/>
            </a:solidFill>
            <a:headEnd type="none" w="sm" len="med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229194"/>
            <a:endParaRPr lang="en-IN" sz="1704" b="1" dirty="0">
              <a:solidFill>
                <a:srgbClr val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0172C74-37D5-E770-2F18-B78B9661A264}"/>
              </a:ext>
            </a:extLst>
          </p:cNvPr>
          <p:cNvSpPr/>
          <p:nvPr/>
        </p:nvSpPr>
        <p:spPr>
          <a:xfrm>
            <a:off x="2599365" y="3011953"/>
            <a:ext cx="505006" cy="50500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0" dist="127000" dir="3000000" algn="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E4AD7E3-B5F3-E8C5-D8E5-1F2A883079B5}"/>
              </a:ext>
            </a:extLst>
          </p:cNvPr>
          <p:cNvSpPr/>
          <p:nvPr/>
        </p:nvSpPr>
        <p:spPr>
          <a:xfrm>
            <a:off x="4108940" y="1951124"/>
            <a:ext cx="1568409" cy="156841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38100" dir="5400000" algn="t" rotWithShape="0">
              <a:schemeClr val="bg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229194"/>
            <a:r>
              <a:rPr lang="en-IN" sz="2800" b="1" dirty="0">
                <a:solidFill>
                  <a:srgbClr val="002452"/>
                </a:solidFill>
                <a:latin typeface="+mj-lt"/>
                <a:cs typeface="Poppins" panose="00000500000000000000" pitchFamily="2" charset="0"/>
              </a:rPr>
              <a:t> 30%</a:t>
            </a:r>
          </a:p>
        </p:txBody>
      </p:sp>
      <p:sp>
        <p:nvSpPr>
          <p:cNvPr id="9" name="Arc 143">
            <a:extLst>
              <a:ext uri="{FF2B5EF4-FFF2-40B4-BE49-F238E27FC236}">
                <a16:creationId xmlns:a16="http://schemas.microsoft.com/office/drawing/2014/main" id="{81AC8980-8BEE-E3A5-834B-0218DE26E306}"/>
              </a:ext>
            </a:extLst>
          </p:cNvPr>
          <p:cNvSpPr/>
          <p:nvPr/>
        </p:nvSpPr>
        <p:spPr>
          <a:xfrm rot="1800000">
            <a:off x="4155015" y="1997199"/>
            <a:ext cx="1476259" cy="1476260"/>
          </a:xfrm>
          <a:prstGeom prst="arc">
            <a:avLst>
              <a:gd name="adj1" fmla="val 8737292"/>
              <a:gd name="adj2" fmla="val 15769516"/>
            </a:avLst>
          </a:prstGeom>
          <a:noFill/>
          <a:ln w="107950" cap="rnd">
            <a:solidFill>
              <a:srgbClr val="002452"/>
            </a:solidFill>
            <a:headEnd type="none" w="sm" len="med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229194"/>
            <a:endParaRPr lang="en-IN" sz="1704" b="1" dirty="0">
              <a:solidFill>
                <a:srgbClr val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56D5826-1617-3B20-4BD2-E1E2B521B8E6}"/>
              </a:ext>
            </a:extLst>
          </p:cNvPr>
          <p:cNvSpPr/>
          <p:nvPr/>
        </p:nvSpPr>
        <p:spPr>
          <a:xfrm>
            <a:off x="4929829" y="1727024"/>
            <a:ext cx="505006" cy="50500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0" dist="127000" dir="3000000" algn="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98D083D-662A-4A87-AB90-7C574E2455B6}"/>
              </a:ext>
            </a:extLst>
          </p:cNvPr>
          <p:cNvSpPr/>
          <p:nvPr/>
        </p:nvSpPr>
        <p:spPr>
          <a:xfrm>
            <a:off x="6708820" y="1955329"/>
            <a:ext cx="1568409" cy="156840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38100" dir="5400000" algn="t" rotWithShape="0">
              <a:schemeClr val="bg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229194"/>
            <a:r>
              <a:rPr lang="en-IN" sz="2800" b="1" dirty="0">
                <a:solidFill>
                  <a:srgbClr val="002452"/>
                </a:solidFill>
                <a:latin typeface="+mj-lt"/>
                <a:cs typeface="Poppins" panose="00000500000000000000" pitchFamily="2" charset="0"/>
              </a:rPr>
              <a:t>  20%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1732762-1D1D-2554-8BA7-F0D33A7181AA}"/>
              </a:ext>
            </a:extLst>
          </p:cNvPr>
          <p:cNvSpPr/>
          <p:nvPr/>
        </p:nvSpPr>
        <p:spPr>
          <a:xfrm>
            <a:off x="9217862" y="1951124"/>
            <a:ext cx="1568409" cy="156841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38100" dir="5400000" algn="t" rotWithShape="0">
              <a:schemeClr val="bg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229194"/>
            <a:r>
              <a:rPr lang="id-ID" sz="2800" b="1" dirty="0">
                <a:solidFill>
                  <a:srgbClr val="00B050"/>
                </a:solidFill>
                <a:latin typeface="+mj-lt"/>
                <a:cs typeface="Poppins" panose="00000500000000000000" pitchFamily="2" charset="0"/>
              </a:rPr>
              <a:t>100%</a:t>
            </a:r>
            <a:endParaRPr lang="en-IN" sz="2800" b="1" dirty="0">
              <a:solidFill>
                <a:srgbClr val="00B050"/>
              </a:solidFill>
              <a:latin typeface="+mj-lt"/>
              <a:cs typeface="Poppins" panose="00000500000000000000" pitchFamily="2" charset="0"/>
            </a:endParaRPr>
          </a:p>
        </p:txBody>
      </p:sp>
      <p:sp>
        <p:nvSpPr>
          <p:cNvPr id="33" name="Arc 190">
            <a:extLst>
              <a:ext uri="{FF2B5EF4-FFF2-40B4-BE49-F238E27FC236}">
                <a16:creationId xmlns:a16="http://schemas.microsoft.com/office/drawing/2014/main" id="{1C5170BD-F5D4-1838-0127-7252B4C17820}"/>
              </a:ext>
            </a:extLst>
          </p:cNvPr>
          <p:cNvSpPr/>
          <p:nvPr/>
        </p:nvSpPr>
        <p:spPr>
          <a:xfrm rot="1800000">
            <a:off x="9263937" y="1997199"/>
            <a:ext cx="1476259" cy="1476260"/>
          </a:xfrm>
          <a:prstGeom prst="arc">
            <a:avLst>
              <a:gd name="adj1" fmla="val 3831312"/>
              <a:gd name="adj2" fmla="val 15769516"/>
            </a:avLst>
          </a:prstGeom>
          <a:ln w="107950" cap="rnd">
            <a:solidFill>
              <a:srgbClr val="00B050"/>
            </a:solidFill>
            <a:headEnd type="none" w="sm" len="med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229194"/>
            <a:endParaRPr lang="en-IN" sz="1704" b="1" dirty="0">
              <a:solidFill>
                <a:srgbClr val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6" name="Arc 190">
            <a:extLst>
              <a:ext uri="{FF2B5EF4-FFF2-40B4-BE49-F238E27FC236}">
                <a16:creationId xmlns:a16="http://schemas.microsoft.com/office/drawing/2014/main" id="{FD0CCD1C-0A79-BA7D-A9DF-E6D442DF22DD}"/>
              </a:ext>
            </a:extLst>
          </p:cNvPr>
          <p:cNvSpPr/>
          <p:nvPr/>
        </p:nvSpPr>
        <p:spPr>
          <a:xfrm rot="13284281">
            <a:off x="9263936" y="1997198"/>
            <a:ext cx="1476259" cy="1476260"/>
          </a:xfrm>
          <a:prstGeom prst="arc">
            <a:avLst>
              <a:gd name="adj1" fmla="val 3831312"/>
              <a:gd name="adj2" fmla="val 15769516"/>
            </a:avLst>
          </a:prstGeom>
          <a:ln w="107950" cap="rnd">
            <a:solidFill>
              <a:srgbClr val="00B050"/>
            </a:solidFill>
            <a:headEnd type="none" w="sm" len="med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229194"/>
            <a:endParaRPr lang="en-IN" sz="1704" b="1" dirty="0">
              <a:solidFill>
                <a:srgbClr val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7F3C70C-5312-B8A6-84D7-38094497BEA5}"/>
              </a:ext>
            </a:extLst>
          </p:cNvPr>
          <p:cNvSpPr/>
          <p:nvPr/>
        </p:nvSpPr>
        <p:spPr>
          <a:xfrm>
            <a:off x="10072512" y="1737666"/>
            <a:ext cx="505006" cy="50500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0" dist="127000" dir="3000000" algn="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47" name="Rectangle 58">
            <a:extLst>
              <a:ext uri="{FF2B5EF4-FFF2-40B4-BE49-F238E27FC236}">
                <a16:creationId xmlns:a16="http://schemas.microsoft.com/office/drawing/2014/main" id="{ED3349FC-47BC-24E1-E14B-68DADD230CA9}"/>
              </a:ext>
            </a:extLst>
          </p:cNvPr>
          <p:cNvSpPr/>
          <p:nvPr/>
        </p:nvSpPr>
        <p:spPr>
          <a:xfrm>
            <a:off x="1144894" y="3743634"/>
            <a:ext cx="2275312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b="1" dirty="0">
                <a:solidFill>
                  <a:srgbClr val="002452"/>
                </a:solidFill>
                <a:latin typeface="Inter Medium" panose="02000503000000020004" pitchFamily="2" charset="0"/>
              </a:rPr>
              <a:t>Hasar </a:t>
            </a:r>
            <a:r>
              <a:rPr lang="id-ID" b="1" dirty="0" err="1">
                <a:solidFill>
                  <a:srgbClr val="002452"/>
                </a:solidFill>
                <a:latin typeface="Inter Medium" panose="02000503000000020004" pitchFamily="2" charset="0"/>
              </a:rPr>
              <a:t>Analiz</a:t>
            </a:r>
            <a:r>
              <a:rPr lang="id-ID" b="1" dirty="0">
                <a:solidFill>
                  <a:srgbClr val="002452"/>
                </a:solidFill>
                <a:latin typeface="Inter Medium" panose="02000503000000020004" pitchFamily="2" charset="0"/>
              </a:rPr>
              <a:t> </a:t>
            </a:r>
            <a:r>
              <a:rPr lang="id-ID" b="1" dirty="0" err="1">
                <a:solidFill>
                  <a:srgbClr val="002452"/>
                </a:solidFill>
                <a:latin typeface="Inter Medium" panose="02000503000000020004" pitchFamily="2" charset="0"/>
              </a:rPr>
              <a:t>Süresinde</a:t>
            </a:r>
            <a:r>
              <a:rPr lang="id-ID" b="1" dirty="0">
                <a:solidFill>
                  <a:srgbClr val="002452"/>
                </a:solidFill>
                <a:latin typeface="Inter Medium" panose="02000503000000020004" pitchFamily="2" charset="0"/>
              </a:rPr>
              <a:t> </a:t>
            </a:r>
            <a:r>
              <a:rPr lang="id-ID" b="1" dirty="0" err="1">
                <a:solidFill>
                  <a:srgbClr val="002452"/>
                </a:solidFill>
                <a:latin typeface="Inter Medium" panose="02000503000000020004" pitchFamily="2" charset="0"/>
              </a:rPr>
              <a:t>Azalma</a:t>
            </a:r>
            <a:endParaRPr lang="id-ID" b="1" dirty="0">
              <a:solidFill>
                <a:srgbClr val="002452"/>
              </a:solidFill>
            </a:endParaRPr>
          </a:p>
        </p:txBody>
      </p:sp>
      <p:pic>
        <p:nvPicPr>
          <p:cNvPr id="48" name="Resim 47">
            <a:extLst>
              <a:ext uri="{FF2B5EF4-FFF2-40B4-BE49-F238E27FC236}">
                <a16:creationId xmlns:a16="http://schemas.microsoft.com/office/drawing/2014/main" id="{C3EB4B0D-147D-A2F1-1E7B-53C773569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1786" y="3230476"/>
            <a:ext cx="239110" cy="239110"/>
          </a:xfrm>
          <a:prstGeom prst="rect">
            <a:avLst/>
          </a:prstGeom>
        </p:spPr>
      </p:pic>
      <p:sp>
        <p:nvSpPr>
          <p:cNvPr id="49" name="Rectangle 58">
            <a:extLst>
              <a:ext uri="{FF2B5EF4-FFF2-40B4-BE49-F238E27FC236}">
                <a16:creationId xmlns:a16="http://schemas.microsoft.com/office/drawing/2014/main" id="{CB0C4A31-527F-ED37-E456-8B6297DEC8E9}"/>
              </a:ext>
            </a:extLst>
          </p:cNvPr>
          <p:cNvSpPr/>
          <p:nvPr/>
        </p:nvSpPr>
        <p:spPr>
          <a:xfrm>
            <a:off x="3750934" y="3743634"/>
            <a:ext cx="2275312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b="1" dirty="0" err="1">
                <a:solidFill>
                  <a:srgbClr val="002452"/>
                </a:solidFill>
                <a:latin typeface="Inter Medium" panose="02000503000000020004" pitchFamily="2" charset="0"/>
              </a:rPr>
              <a:t>Dosya</a:t>
            </a:r>
            <a:r>
              <a:rPr lang="id-ID" b="1" dirty="0">
                <a:solidFill>
                  <a:srgbClr val="002452"/>
                </a:solidFill>
                <a:latin typeface="Inter Medium" panose="02000503000000020004" pitchFamily="2" charset="0"/>
              </a:rPr>
              <a:t> </a:t>
            </a:r>
            <a:r>
              <a:rPr lang="id-ID" b="1" dirty="0" err="1">
                <a:solidFill>
                  <a:srgbClr val="002452"/>
                </a:solidFill>
                <a:latin typeface="Inter Medium" panose="02000503000000020004" pitchFamily="2" charset="0"/>
              </a:rPr>
              <a:t>Süresinde</a:t>
            </a:r>
            <a:endParaRPr lang="id-ID" b="1" dirty="0">
              <a:solidFill>
                <a:srgbClr val="002452"/>
              </a:solidFill>
              <a:latin typeface="Inter Medium" panose="02000503000000020004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id-ID" b="1" dirty="0" err="1">
                <a:solidFill>
                  <a:srgbClr val="002452"/>
                </a:solidFill>
                <a:latin typeface="Inter Medium" panose="02000503000000020004" pitchFamily="2" charset="0"/>
              </a:rPr>
              <a:t>Azalma</a:t>
            </a:r>
            <a:endParaRPr lang="id-ID" b="1" dirty="0">
              <a:solidFill>
                <a:srgbClr val="002452"/>
              </a:solidFill>
            </a:endParaRPr>
          </a:p>
        </p:txBody>
      </p:sp>
      <p:sp>
        <p:nvSpPr>
          <p:cNvPr id="50" name="Rectangle 58">
            <a:extLst>
              <a:ext uri="{FF2B5EF4-FFF2-40B4-BE49-F238E27FC236}">
                <a16:creationId xmlns:a16="http://schemas.microsoft.com/office/drawing/2014/main" id="{BDE84BFA-09D6-97C6-0526-ACFBA929E605}"/>
              </a:ext>
            </a:extLst>
          </p:cNvPr>
          <p:cNvSpPr/>
          <p:nvPr/>
        </p:nvSpPr>
        <p:spPr>
          <a:xfrm>
            <a:off x="6356974" y="3743634"/>
            <a:ext cx="2275312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b="1" dirty="0">
                <a:solidFill>
                  <a:srgbClr val="002452"/>
                </a:solidFill>
                <a:latin typeface="Inter Medium" panose="02000503000000020004" pitchFamily="2" charset="0"/>
              </a:rPr>
              <a:t>Dosya Maliyetlerinde</a:t>
            </a:r>
            <a:endParaRPr lang="id-ID" b="1" dirty="0">
              <a:solidFill>
                <a:srgbClr val="002452"/>
              </a:solidFill>
              <a:latin typeface="Inter Medium" panose="02000503000000020004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id-ID" b="1" dirty="0" err="1">
                <a:solidFill>
                  <a:srgbClr val="002452"/>
                </a:solidFill>
                <a:latin typeface="Inter Medium" panose="02000503000000020004" pitchFamily="2" charset="0"/>
              </a:rPr>
              <a:t>Azalma</a:t>
            </a:r>
            <a:endParaRPr lang="id-ID" b="1" dirty="0">
              <a:solidFill>
                <a:srgbClr val="002452"/>
              </a:solidFill>
            </a:endParaRPr>
          </a:p>
        </p:txBody>
      </p:sp>
      <p:sp>
        <p:nvSpPr>
          <p:cNvPr id="51" name="Rectangle 58">
            <a:extLst>
              <a:ext uri="{FF2B5EF4-FFF2-40B4-BE49-F238E27FC236}">
                <a16:creationId xmlns:a16="http://schemas.microsoft.com/office/drawing/2014/main" id="{69E42439-0C34-9D63-60B8-D3A146BF4EDB}"/>
              </a:ext>
            </a:extLst>
          </p:cNvPr>
          <p:cNvSpPr/>
          <p:nvPr/>
        </p:nvSpPr>
        <p:spPr>
          <a:xfrm>
            <a:off x="8867850" y="3743634"/>
            <a:ext cx="2275312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b="1" dirty="0" err="1">
                <a:solidFill>
                  <a:srgbClr val="05B050"/>
                </a:solidFill>
                <a:latin typeface="Inter Medium" panose="02000503000000020004" pitchFamily="2" charset="0"/>
              </a:rPr>
              <a:t>Müşteri</a:t>
            </a:r>
            <a:r>
              <a:rPr lang="id-ID" b="1" dirty="0">
                <a:solidFill>
                  <a:srgbClr val="05B050"/>
                </a:solidFill>
                <a:latin typeface="Inter Medium" panose="02000503000000020004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id-ID" b="1" dirty="0" err="1">
                <a:solidFill>
                  <a:srgbClr val="05B050"/>
                </a:solidFill>
                <a:latin typeface="Inter Medium" panose="02000503000000020004" pitchFamily="2" charset="0"/>
              </a:rPr>
              <a:t>Memnuniyeti</a:t>
            </a:r>
            <a:endParaRPr lang="id-ID" b="1" dirty="0">
              <a:solidFill>
                <a:srgbClr val="05B050"/>
              </a:solidFill>
              <a:latin typeface="Inter Medium" panose="02000503000000020004" pitchFamily="2" charset="0"/>
            </a:endParaRPr>
          </a:p>
        </p:txBody>
      </p:sp>
      <p:sp>
        <p:nvSpPr>
          <p:cNvPr id="56" name="Metin kutusu 55">
            <a:extLst>
              <a:ext uri="{FF2B5EF4-FFF2-40B4-BE49-F238E27FC236}">
                <a16:creationId xmlns:a16="http://schemas.microsoft.com/office/drawing/2014/main" id="{DF4B2F13-761F-71F2-66A4-1F5FB67A3EED}"/>
              </a:ext>
            </a:extLst>
          </p:cNvPr>
          <p:cNvSpPr txBox="1"/>
          <p:nvPr/>
        </p:nvSpPr>
        <p:spPr>
          <a:xfrm>
            <a:off x="910425" y="5122808"/>
            <a:ext cx="10371149" cy="15581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>
                <a:solidFill>
                  <a:srgbClr val="002452"/>
                </a:solidFill>
                <a:latin typeface="Barlow" pitchFamily="2" charset="0"/>
                <a:ea typeface="Georgia" pitchFamily="34" charset="-122"/>
                <a:cs typeface="Georgia" pitchFamily="34" charset="-120"/>
              </a:rPr>
              <a:t>Dosya sürelerini </a:t>
            </a:r>
            <a:r>
              <a:rPr lang="en-US" sz="2400" b="1" dirty="0">
                <a:solidFill>
                  <a:srgbClr val="002452"/>
                </a:solidFill>
                <a:latin typeface="Barlow" pitchFamily="2" charset="0"/>
                <a:ea typeface="Georgia" pitchFamily="34" charset="-122"/>
                <a:cs typeface="Georgia" pitchFamily="34" charset="-120"/>
              </a:rPr>
              <a:t>%</a:t>
            </a:r>
            <a:r>
              <a:rPr lang="tr-TR" sz="2400" b="1" dirty="0">
                <a:solidFill>
                  <a:srgbClr val="002452"/>
                </a:solidFill>
                <a:latin typeface="Barlow" pitchFamily="2" charset="0"/>
                <a:ea typeface="Georgia" pitchFamily="34" charset="-122"/>
                <a:cs typeface="Georgia" pitchFamily="34" charset="-120"/>
              </a:rPr>
              <a:t>3</a:t>
            </a:r>
            <a:r>
              <a:rPr lang="en-US" sz="2400" b="1" dirty="0">
                <a:solidFill>
                  <a:srgbClr val="002452"/>
                </a:solidFill>
                <a:latin typeface="Barlow" pitchFamily="2" charset="0"/>
                <a:ea typeface="Georgia" pitchFamily="34" charset="-122"/>
                <a:cs typeface="Georgia" pitchFamily="34" charset="-120"/>
              </a:rPr>
              <a:t>0</a:t>
            </a:r>
            <a:r>
              <a:rPr lang="en-US" sz="1800" b="1" dirty="0">
                <a:solidFill>
                  <a:srgbClr val="002452"/>
                </a:solidFill>
                <a:latin typeface="Barlow" pitchFamily="2" charset="0"/>
                <a:ea typeface="Georgia" pitchFamily="34" charset="-122"/>
                <a:cs typeface="Georgia" pitchFamily="34" charset="-120"/>
              </a:rPr>
              <a:t> kısaltıyor, maliyetlerde </a:t>
            </a:r>
            <a:r>
              <a:rPr lang="en-US" sz="2400" b="1" dirty="0">
                <a:solidFill>
                  <a:srgbClr val="002452"/>
                </a:solidFill>
                <a:latin typeface="Barlow" pitchFamily="2" charset="0"/>
                <a:ea typeface="Georgia" pitchFamily="34" charset="-122"/>
                <a:cs typeface="Georgia" pitchFamily="34" charset="-120"/>
              </a:rPr>
              <a:t>%20 </a:t>
            </a:r>
            <a:r>
              <a:rPr lang="en-US" sz="1800" b="1" dirty="0">
                <a:solidFill>
                  <a:srgbClr val="002452"/>
                </a:solidFill>
                <a:latin typeface="Barlow" pitchFamily="2" charset="0"/>
                <a:ea typeface="Georgia" pitchFamily="34" charset="-122"/>
                <a:cs typeface="Georgia" pitchFamily="34" charset="-120"/>
              </a:rPr>
              <a:t>tasarruf sağlıyoruz.</a:t>
            </a:r>
          </a:p>
          <a:p>
            <a:pPr algn="ctr">
              <a:lnSpc>
                <a:spcPct val="150000"/>
              </a:lnSpc>
            </a:pPr>
            <a:r>
              <a:rPr lang="tr-TR" sz="2400" b="1" dirty="0">
                <a:solidFill>
                  <a:srgbClr val="002452"/>
                </a:solidFill>
                <a:latin typeface="Barlow" pitchFamily="2" charset="0"/>
              </a:rPr>
              <a:t>%60 </a:t>
            </a:r>
            <a:r>
              <a:rPr lang="tr-TR" b="1" dirty="0">
                <a:solidFill>
                  <a:srgbClr val="002452"/>
                </a:solidFill>
                <a:latin typeface="Barlow" pitchFamily="2" charset="0"/>
              </a:rPr>
              <a:t>hasar tespitini hızlandırarak </a:t>
            </a:r>
            <a:r>
              <a:rPr lang="en-US" sz="2400" b="1" dirty="0">
                <a:solidFill>
                  <a:srgbClr val="002452"/>
                </a:solidFill>
                <a:latin typeface="Barlow" pitchFamily="2" charset="0"/>
                <a:ea typeface="Georgia" pitchFamily="34" charset="-122"/>
                <a:cs typeface="Georgia" pitchFamily="34" charset="-120"/>
              </a:rPr>
              <a:t>%100 </a:t>
            </a:r>
            <a:r>
              <a:rPr lang="en-US" sz="1800" b="1" dirty="0">
                <a:solidFill>
                  <a:srgbClr val="002452"/>
                </a:solidFill>
                <a:latin typeface="Barlow" pitchFamily="2" charset="0"/>
                <a:ea typeface="Georgia" pitchFamily="34" charset="-122"/>
                <a:cs typeface="Georgia" pitchFamily="34" charset="-120"/>
              </a:rPr>
              <a:t>müşteri memnuniyeti ile sektörde standartları yükseltiyoruz!</a:t>
            </a:r>
            <a:endParaRPr lang="tr-TR" b="1" dirty="0">
              <a:solidFill>
                <a:srgbClr val="002452"/>
              </a:solidFill>
              <a:latin typeface="Barlow" pitchFamily="2" charset="0"/>
            </a:endParaRPr>
          </a:p>
        </p:txBody>
      </p:sp>
      <p:pic>
        <p:nvPicPr>
          <p:cNvPr id="3" name="Resim 2" descr="yazı tipi, grafik, metin, tipograf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01D7F3A9-E18A-01F2-C520-FB8EBEA76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9257" y="276970"/>
            <a:ext cx="1617858" cy="383951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E5D3B613-C8B2-F069-4CCE-6986990A4F7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20000" contrast="-40000"/>
          </a:blip>
          <a:stretch>
            <a:fillRect/>
          </a:stretch>
        </p:blipFill>
        <p:spPr>
          <a:xfrm>
            <a:off x="2678488" y="3086910"/>
            <a:ext cx="354101" cy="354101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C69009BB-192B-3CBA-1B14-96823C057D4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20000" contrast="-40000"/>
          </a:blip>
          <a:stretch>
            <a:fillRect/>
          </a:stretch>
        </p:blipFill>
        <p:spPr>
          <a:xfrm>
            <a:off x="5002923" y="1802476"/>
            <a:ext cx="354101" cy="354101"/>
          </a:xfrm>
          <a:prstGeom prst="rect">
            <a:avLst/>
          </a:prstGeom>
        </p:spPr>
      </p:pic>
      <p:pic>
        <p:nvPicPr>
          <p:cNvPr id="18" name="Resim 17" descr="daire, grafik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1241DFF4-F19F-8A11-97BD-96DA2315C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r="68036"/>
          <a:stretch/>
        </p:blipFill>
        <p:spPr>
          <a:xfrm>
            <a:off x="6669579" y="1947876"/>
            <a:ext cx="515546" cy="1676400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02AF8690-CD10-C6AB-0962-F263FEEFCE0B}"/>
              </a:ext>
            </a:extLst>
          </p:cNvPr>
          <p:cNvSpPr/>
          <p:nvPr/>
        </p:nvSpPr>
        <p:spPr>
          <a:xfrm>
            <a:off x="6950889" y="1820478"/>
            <a:ext cx="505006" cy="50500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0" dist="127000" dir="3000000" algn="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21" name="Resim 20">
            <a:extLst>
              <a:ext uri="{FF2B5EF4-FFF2-40B4-BE49-F238E27FC236}">
                <a16:creationId xmlns:a16="http://schemas.microsoft.com/office/drawing/2014/main" id="{9292B120-9068-8825-9D9E-55D3FE37FF6C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-40000"/>
          </a:blip>
          <a:stretch>
            <a:fillRect/>
          </a:stretch>
        </p:blipFill>
        <p:spPr>
          <a:xfrm>
            <a:off x="7054980" y="1913397"/>
            <a:ext cx="302537" cy="297036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A71434A8-52A1-2A32-4758-80A914FF0B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96717" y="1827772"/>
            <a:ext cx="247044" cy="299093"/>
          </a:xfrm>
          <a:prstGeom prst="rect">
            <a:avLst/>
          </a:prstGeom>
        </p:spPr>
      </p:pic>
      <p:sp>
        <p:nvSpPr>
          <p:cNvPr id="15" name="Metin kutusu 14">
            <a:extLst>
              <a:ext uri="{FF2B5EF4-FFF2-40B4-BE49-F238E27FC236}">
                <a16:creationId xmlns:a16="http://schemas.microsoft.com/office/drawing/2014/main" id="{18193ED5-52C9-2308-22DC-B94A387040BB}"/>
              </a:ext>
            </a:extLst>
          </p:cNvPr>
          <p:cNvSpPr txBox="1"/>
          <p:nvPr/>
        </p:nvSpPr>
        <p:spPr>
          <a:xfrm>
            <a:off x="651221" y="341135"/>
            <a:ext cx="4351701" cy="541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730"/>
              </a:lnSpc>
            </a:pPr>
            <a:r>
              <a:rPr lang="tr-TR" sz="2800" b="1" dirty="0">
                <a:solidFill>
                  <a:srgbClr val="002452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Fark Yaratan Sonuçlar </a:t>
            </a:r>
            <a:endParaRPr lang="en-US" sz="2800" dirty="0">
              <a:solidFill>
                <a:srgbClr val="002452"/>
              </a:solidFill>
            </a:endParaRPr>
          </a:p>
        </p:txBody>
      </p:sp>
      <p:pic>
        <p:nvPicPr>
          <p:cNvPr id="16" name="Resim 15">
            <a:extLst>
              <a:ext uri="{FF2B5EF4-FFF2-40B4-BE49-F238E27FC236}">
                <a16:creationId xmlns:a16="http://schemas.microsoft.com/office/drawing/2014/main" id="{68BB5F49-801C-A032-594F-5BED85CBFF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1222" y="341134"/>
            <a:ext cx="119675" cy="541688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4A21A5BF-EA55-E8FB-9068-B9BE4213EE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>
            <a:off x="4211846" y="341071"/>
            <a:ext cx="119675" cy="54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5482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ikdörtgen 13">
            <a:extLst>
              <a:ext uri="{FF2B5EF4-FFF2-40B4-BE49-F238E27FC236}">
                <a16:creationId xmlns:a16="http://schemas.microsoft.com/office/drawing/2014/main" id="{F9935C35-964A-1471-1459-7157953EC69A}"/>
              </a:ext>
            </a:extLst>
          </p:cNvPr>
          <p:cNvSpPr/>
          <p:nvPr/>
        </p:nvSpPr>
        <p:spPr>
          <a:xfrm>
            <a:off x="0" y="4640781"/>
            <a:ext cx="12192001" cy="2175439"/>
          </a:xfrm>
          <a:prstGeom prst="rect">
            <a:avLst/>
          </a:prstGeom>
          <a:solidFill>
            <a:srgbClr val="4161A9"/>
          </a:solidFill>
          <a:ln w="107950" cap="rnd">
            <a:noFill/>
            <a:headEnd type="none" w="sm" len="med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229194"/>
            <a:endParaRPr lang="tr-TR" sz="1704" b="1" dirty="0">
              <a:solidFill>
                <a:srgbClr val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B67B40-E652-4E4B-BF36-B5A747042566}"/>
              </a:ext>
            </a:extLst>
          </p:cNvPr>
          <p:cNvSpPr txBox="1"/>
          <p:nvPr/>
        </p:nvSpPr>
        <p:spPr>
          <a:xfrm>
            <a:off x="2232209" y="2002208"/>
            <a:ext cx="77275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4161A9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Teşekkürler</a:t>
            </a:r>
            <a:endParaRPr lang="id-ID" sz="8000" b="1" dirty="0">
              <a:solidFill>
                <a:srgbClr val="4161A9"/>
              </a:solidFill>
              <a:latin typeface="Inter ExtraBold" panose="02000503000000020004" pitchFamily="2" charset="0"/>
              <a:ea typeface="Inter ExtraBold" panose="02000503000000020004" pitchFamily="2" charset="0"/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B18D3A9B-F95E-8782-E5FB-F1B4BFDD7FFC}"/>
              </a:ext>
            </a:extLst>
          </p:cNvPr>
          <p:cNvSpPr txBox="1"/>
          <p:nvPr/>
        </p:nvSpPr>
        <p:spPr>
          <a:xfrm>
            <a:off x="9959784" y="5728501"/>
            <a:ext cx="8795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50" b="1" dirty="0">
                <a:solidFill>
                  <a:schemeClr val="bg1"/>
                </a:solidFill>
                <a:latin typeface="Product Sans Thin" panose="020B0203030502040203" pitchFamily="34" charset="0"/>
              </a:rPr>
              <a:t>Powered by</a:t>
            </a:r>
          </a:p>
        </p:txBody>
      </p:sp>
      <p:pic>
        <p:nvPicPr>
          <p:cNvPr id="15" name="Resim 14">
            <a:extLst>
              <a:ext uri="{FF2B5EF4-FFF2-40B4-BE49-F238E27FC236}">
                <a16:creationId xmlns:a16="http://schemas.microsoft.com/office/drawing/2014/main" id="{8FAE09DE-9798-4447-0FE1-FF4E13613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9303" y="5243997"/>
            <a:ext cx="3473385" cy="717833"/>
          </a:xfrm>
          <a:prstGeom prst="rect">
            <a:avLst/>
          </a:prstGeom>
        </p:spPr>
      </p:pic>
      <p:pic>
        <p:nvPicPr>
          <p:cNvPr id="17" name="Resim 16" descr="yazı tipi, grafik, grafik tasarım, logo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87B8D4F5-96FC-F640-9DB7-877262593CC2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0006919" y="5952403"/>
            <a:ext cx="1896643" cy="555657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72D52E9A-6D8F-05B2-8BE6-8F0229C8046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000"/>
          </a:blip>
          <a:stretch>
            <a:fillRect/>
          </a:stretch>
        </p:blipFill>
        <p:spPr>
          <a:xfrm>
            <a:off x="3357502" y="1059221"/>
            <a:ext cx="5683331" cy="320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156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 22">
            <a:extLst>
              <a:ext uri="{FF2B5EF4-FFF2-40B4-BE49-F238E27FC236}">
                <a16:creationId xmlns:a16="http://schemas.microsoft.com/office/drawing/2014/main" id="{DE6E607C-F028-550D-FC82-941CD3D44D14}"/>
              </a:ext>
            </a:extLst>
          </p:cNvPr>
          <p:cNvSpPr/>
          <p:nvPr/>
        </p:nvSpPr>
        <p:spPr>
          <a:xfrm>
            <a:off x="8987103" y="2259207"/>
            <a:ext cx="3485111" cy="80988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2452"/>
                </a:solidFill>
                <a:latin typeface="Barlow SemiBold" pitchFamily="2" charset="0"/>
              </a:rPr>
              <a:t>Sürdürülebilir</a:t>
            </a:r>
            <a:r>
              <a:rPr lang="en-US" sz="1200" dirty="0">
                <a:solidFill>
                  <a:srgbClr val="002452"/>
                </a:solidFill>
                <a:latin typeface="Barlow SemiBold" pitchFamily="2" charset="0"/>
              </a:rPr>
              <a:t> Platform </a:t>
            </a:r>
            <a:r>
              <a:rPr lang="en-US" sz="1200" dirty="0" err="1">
                <a:solidFill>
                  <a:srgbClr val="002452"/>
                </a:solidFill>
                <a:latin typeface="Barlow SemiBold" pitchFamily="2" charset="0"/>
              </a:rPr>
              <a:t>Entegrasyonu</a:t>
            </a:r>
            <a:endParaRPr lang="en-US" sz="1200" dirty="0">
              <a:solidFill>
                <a:srgbClr val="002452"/>
              </a:solidFill>
              <a:latin typeface="Barlow SemiBold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2452"/>
                </a:solidFill>
                <a:latin typeface="Barlow SemiBold" pitchFamily="2" charset="0"/>
              </a:rPr>
              <a:t>Genişleyen</a:t>
            </a:r>
            <a:r>
              <a:rPr lang="en-US" sz="1200" dirty="0">
                <a:solidFill>
                  <a:srgbClr val="002452"/>
                </a:solidFill>
                <a:latin typeface="Barlow SemiBold" pitchFamily="2" charset="0"/>
              </a:rPr>
              <a:t> </a:t>
            </a:r>
            <a:r>
              <a:rPr lang="en-US" sz="1200" dirty="0" err="1">
                <a:solidFill>
                  <a:srgbClr val="002452"/>
                </a:solidFill>
                <a:latin typeface="Barlow SemiBold" pitchFamily="2" charset="0"/>
              </a:rPr>
              <a:t>Yapay</a:t>
            </a:r>
            <a:r>
              <a:rPr lang="en-US" sz="1200" dirty="0">
                <a:solidFill>
                  <a:srgbClr val="002452"/>
                </a:solidFill>
                <a:latin typeface="Barlow SemiBold" pitchFamily="2" charset="0"/>
              </a:rPr>
              <a:t> Zeka </a:t>
            </a:r>
            <a:r>
              <a:rPr lang="en-US" sz="1200" dirty="0" err="1">
                <a:solidFill>
                  <a:srgbClr val="002452"/>
                </a:solidFill>
                <a:latin typeface="Barlow SemiBold" pitchFamily="2" charset="0"/>
              </a:rPr>
              <a:t>Alanları</a:t>
            </a:r>
            <a:endParaRPr lang="en-US" sz="1200" dirty="0">
              <a:solidFill>
                <a:srgbClr val="002452"/>
              </a:solidFill>
              <a:latin typeface="Barlow SemiBold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2452"/>
                </a:solidFill>
                <a:latin typeface="Barlow SemiBold" pitchFamily="2" charset="0"/>
              </a:rPr>
              <a:t>Süreç</a:t>
            </a:r>
            <a:r>
              <a:rPr lang="en-US" sz="1200" dirty="0">
                <a:solidFill>
                  <a:srgbClr val="002452"/>
                </a:solidFill>
                <a:latin typeface="Barlow SemiBold" pitchFamily="2" charset="0"/>
              </a:rPr>
              <a:t> </a:t>
            </a:r>
            <a:r>
              <a:rPr lang="en-US" sz="1200" dirty="0" err="1">
                <a:solidFill>
                  <a:srgbClr val="002452"/>
                </a:solidFill>
                <a:latin typeface="Barlow SemiBold" pitchFamily="2" charset="0"/>
              </a:rPr>
              <a:t>İnovasyonu</a:t>
            </a:r>
            <a:r>
              <a:rPr lang="en-US" sz="1200" dirty="0">
                <a:solidFill>
                  <a:srgbClr val="002452"/>
                </a:solidFill>
                <a:latin typeface="Barlow SemiBold" pitchFamily="2" charset="0"/>
              </a:rPr>
              <a:t> &amp; </a:t>
            </a:r>
            <a:r>
              <a:rPr lang="en-US" sz="1200" dirty="0" err="1">
                <a:solidFill>
                  <a:srgbClr val="002452"/>
                </a:solidFill>
                <a:latin typeface="Barlow SemiBold" pitchFamily="2" charset="0"/>
              </a:rPr>
              <a:t>Verimlilik</a:t>
            </a:r>
            <a:endParaRPr lang="en-US" sz="1200" dirty="0">
              <a:solidFill>
                <a:srgbClr val="002452"/>
              </a:solidFill>
              <a:latin typeface="Barlow SemiBold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452"/>
                </a:solidFill>
                <a:latin typeface="Barlow SemiBold" pitchFamily="2" charset="0"/>
              </a:rPr>
              <a:t>Yeni Nesil </a:t>
            </a:r>
            <a:r>
              <a:rPr lang="en-US" sz="1200" dirty="0" err="1">
                <a:solidFill>
                  <a:srgbClr val="002452"/>
                </a:solidFill>
                <a:latin typeface="Barlow SemiBold" pitchFamily="2" charset="0"/>
              </a:rPr>
              <a:t>Çözümler</a:t>
            </a:r>
            <a:endParaRPr lang="en-US" sz="1200" dirty="0">
              <a:solidFill>
                <a:srgbClr val="002452"/>
              </a:solidFill>
              <a:latin typeface="Barlow SemiBold" pitchFamily="2" charset="0"/>
            </a:endParaRPr>
          </a:p>
        </p:txBody>
      </p:sp>
      <p:pic>
        <p:nvPicPr>
          <p:cNvPr id="64" name="Resim 63">
            <a:extLst>
              <a:ext uri="{FF2B5EF4-FFF2-40B4-BE49-F238E27FC236}">
                <a16:creationId xmlns:a16="http://schemas.microsoft.com/office/drawing/2014/main" id="{AD36A7E5-51E3-2649-5D09-D86282ED257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"/>
          </a:blip>
          <a:stretch>
            <a:fillRect/>
          </a:stretch>
        </p:blipFill>
        <p:spPr>
          <a:xfrm>
            <a:off x="3070093" y="1531718"/>
            <a:ext cx="5683331" cy="3209411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2414D1C9-6F32-27A3-4B41-22268443D0B3}"/>
              </a:ext>
            </a:extLst>
          </p:cNvPr>
          <p:cNvSpPr txBox="1"/>
          <p:nvPr/>
        </p:nvSpPr>
        <p:spPr>
          <a:xfrm>
            <a:off x="670472" y="341135"/>
            <a:ext cx="6096000" cy="541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730"/>
              </a:lnSpc>
            </a:pPr>
            <a:r>
              <a:rPr lang="en-US" sz="2400" b="1" spc="300" dirty="0">
                <a:solidFill>
                  <a:srgbClr val="002452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Assist</a:t>
            </a:r>
            <a:r>
              <a:rPr lang="tr-TR" sz="2400" b="1" spc="300" dirty="0">
                <a:solidFill>
                  <a:srgbClr val="002452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</a:t>
            </a:r>
            <a:r>
              <a:rPr lang="en-US" sz="2400" b="1" spc="300" dirty="0">
                <a:solidFill>
                  <a:srgbClr val="002452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am'in Gelişim Süreci</a:t>
            </a:r>
            <a:endParaRPr lang="en-US" sz="2400" spc="300" dirty="0">
              <a:solidFill>
                <a:srgbClr val="002452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8E3EC00C-253E-F557-60B9-6184BC931C12}"/>
              </a:ext>
            </a:extLst>
          </p:cNvPr>
          <p:cNvSpPr txBox="1"/>
          <p:nvPr/>
        </p:nvSpPr>
        <p:spPr>
          <a:xfrm>
            <a:off x="520098" y="1976161"/>
            <a:ext cx="32802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300" dirty="0" err="1">
                <a:solidFill>
                  <a:srgbClr val="002452"/>
                </a:solidFill>
                <a:latin typeface="Barlow SemiBold" pitchFamily="2" charset="0"/>
              </a:rPr>
              <a:t>Kuruluş</a:t>
            </a:r>
            <a:r>
              <a:rPr lang="en-US" sz="1600" b="1" spc="300" dirty="0">
                <a:solidFill>
                  <a:srgbClr val="002452"/>
                </a:solidFill>
                <a:latin typeface="Barlow SemiBold" pitchFamily="2" charset="0"/>
              </a:rPr>
              <a:t> </a:t>
            </a:r>
            <a:r>
              <a:rPr lang="en-US" sz="1600" b="1" spc="300" dirty="0" err="1">
                <a:solidFill>
                  <a:srgbClr val="002452"/>
                </a:solidFill>
                <a:latin typeface="Barlow SemiBold" pitchFamily="2" charset="0"/>
              </a:rPr>
              <a:t>ve</a:t>
            </a:r>
            <a:r>
              <a:rPr lang="en-US" sz="1600" b="1" spc="300" dirty="0">
                <a:solidFill>
                  <a:srgbClr val="002452"/>
                </a:solidFill>
                <a:latin typeface="Barlow SemiBold" pitchFamily="2" charset="0"/>
              </a:rPr>
              <a:t> </a:t>
            </a:r>
            <a:r>
              <a:rPr lang="en-US" sz="1600" b="1" spc="300" dirty="0" err="1">
                <a:solidFill>
                  <a:srgbClr val="002452"/>
                </a:solidFill>
                <a:latin typeface="Barlow SemiBold" pitchFamily="2" charset="0"/>
              </a:rPr>
              <a:t>Altyapı</a:t>
            </a:r>
            <a:endParaRPr lang="en-US" sz="1600" b="1" spc="300" dirty="0">
              <a:solidFill>
                <a:srgbClr val="002452"/>
              </a:solidFill>
              <a:latin typeface="Barlow SemiBold" pitchFamily="2" charset="0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90424A0D-DAD8-06C1-054D-5ABB8C22E93F}"/>
              </a:ext>
            </a:extLst>
          </p:cNvPr>
          <p:cNvSpPr txBox="1"/>
          <p:nvPr/>
        </p:nvSpPr>
        <p:spPr>
          <a:xfrm>
            <a:off x="735383" y="2909720"/>
            <a:ext cx="1531077" cy="728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3200" b="1" dirty="0">
                <a:solidFill>
                  <a:srgbClr val="002452"/>
                </a:solidFill>
                <a:latin typeface="Barlow SemiBold" pitchFamily="2" charset="0"/>
              </a:rPr>
              <a:t>2018</a:t>
            </a:r>
            <a:endParaRPr lang="en-US" sz="3200" b="1" dirty="0">
              <a:solidFill>
                <a:srgbClr val="002452"/>
              </a:solidFill>
              <a:latin typeface="Barlow SemiBold" pitchFamily="2" charset="0"/>
            </a:endParaRPr>
          </a:p>
        </p:txBody>
      </p:sp>
      <p:cxnSp>
        <p:nvCxnSpPr>
          <p:cNvPr id="6" name="Düz Bağlayıcı 5">
            <a:extLst>
              <a:ext uri="{FF2B5EF4-FFF2-40B4-BE49-F238E27FC236}">
                <a16:creationId xmlns:a16="http://schemas.microsoft.com/office/drawing/2014/main" id="{EB0F2B11-4045-AA4A-11B9-2C4C9ED09F5E}"/>
              </a:ext>
            </a:extLst>
          </p:cNvPr>
          <p:cNvCxnSpPr/>
          <p:nvPr/>
        </p:nvCxnSpPr>
        <p:spPr>
          <a:xfrm>
            <a:off x="210318" y="3881948"/>
            <a:ext cx="11251474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7">
            <a:extLst>
              <a:ext uri="{FF2B5EF4-FFF2-40B4-BE49-F238E27FC236}">
                <a16:creationId xmlns:a16="http://schemas.microsoft.com/office/drawing/2014/main" id="{894E7EA5-CB5C-4988-8EF9-9584D1A218B7}"/>
              </a:ext>
            </a:extLst>
          </p:cNvPr>
          <p:cNvSpPr/>
          <p:nvPr/>
        </p:nvSpPr>
        <p:spPr>
          <a:xfrm>
            <a:off x="520099" y="2259207"/>
            <a:ext cx="2884414" cy="86303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452"/>
                </a:solidFill>
                <a:latin typeface="Barlow SemiBold" pitchFamily="2" charset="0"/>
              </a:rPr>
              <a:t>Manuel </a:t>
            </a:r>
            <a:r>
              <a:rPr lang="en-US" sz="1200" dirty="0" err="1">
                <a:solidFill>
                  <a:srgbClr val="002452"/>
                </a:solidFill>
                <a:latin typeface="Barlow SemiBold" pitchFamily="2" charset="0"/>
              </a:rPr>
              <a:t>Öğrenme</a:t>
            </a:r>
            <a:r>
              <a:rPr lang="en-US" sz="1200" dirty="0">
                <a:solidFill>
                  <a:srgbClr val="002452"/>
                </a:solidFill>
                <a:latin typeface="Barlow SemiBold" pitchFamily="2" charset="0"/>
              </a:rPr>
              <a:t> </a:t>
            </a:r>
            <a:r>
              <a:rPr lang="en-US" sz="1200" dirty="0" err="1">
                <a:solidFill>
                  <a:srgbClr val="002452"/>
                </a:solidFill>
                <a:latin typeface="Barlow SemiBold" pitchFamily="2" charset="0"/>
              </a:rPr>
              <a:t>Başlangıcı</a:t>
            </a:r>
            <a:endParaRPr lang="en-US" sz="1200" dirty="0">
              <a:solidFill>
                <a:srgbClr val="002452"/>
              </a:solidFill>
              <a:latin typeface="Barlow SemiBold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2452"/>
                </a:solidFill>
                <a:latin typeface="Barlow SemiBold" pitchFamily="2" charset="0"/>
              </a:rPr>
              <a:t>Laboratuvar</a:t>
            </a:r>
            <a:r>
              <a:rPr lang="en-US" sz="1200" dirty="0">
                <a:solidFill>
                  <a:srgbClr val="002452"/>
                </a:solidFill>
                <a:latin typeface="Barlow SemiBold" pitchFamily="2" charset="0"/>
              </a:rPr>
              <a:t> Test </a:t>
            </a:r>
            <a:r>
              <a:rPr lang="en-US" sz="1200" dirty="0" err="1">
                <a:solidFill>
                  <a:srgbClr val="002452"/>
                </a:solidFill>
                <a:latin typeface="Barlow SemiBold" pitchFamily="2" charset="0"/>
              </a:rPr>
              <a:t>Ortamı</a:t>
            </a:r>
            <a:endParaRPr lang="en-US" sz="1200" dirty="0">
              <a:solidFill>
                <a:srgbClr val="002452"/>
              </a:solidFill>
              <a:latin typeface="Barlow SemiBold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452"/>
                </a:solidFill>
                <a:latin typeface="Barlow SemiBold" pitchFamily="2" charset="0"/>
              </a:rPr>
              <a:t>Kamera/</a:t>
            </a:r>
            <a:r>
              <a:rPr lang="en-US" sz="1200" dirty="0" err="1">
                <a:solidFill>
                  <a:srgbClr val="002452"/>
                </a:solidFill>
                <a:latin typeface="Barlow SemiBold" pitchFamily="2" charset="0"/>
              </a:rPr>
              <a:t>Fotoğraf</a:t>
            </a:r>
            <a:r>
              <a:rPr lang="en-US" sz="1200" dirty="0">
                <a:solidFill>
                  <a:srgbClr val="002452"/>
                </a:solidFill>
                <a:latin typeface="Barlow SemiBold" pitchFamily="2" charset="0"/>
              </a:rPr>
              <a:t> </a:t>
            </a:r>
            <a:r>
              <a:rPr lang="en-US" sz="1200" dirty="0" err="1">
                <a:solidFill>
                  <a:srgbClr val="002452"/>
                </a:solidFill>
                <a:latin typeface="Barlow SemiBold" pitchFamily="2" charset="0"/>
              </a:rPr>
              <a:t>Entegrasyonu</a:t>
            </a:r>
            <a:endParaRPr lang="en-US" sz="1200" dirty="0">
              <a:solidFill>
                <a:srgbClr val="002452"/>
              </a:solidFill>
              <a:latin typeface="Barlow SemiBold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452"/>
                </a:solidFill>
                <a:latin typeface="Barlow SemiBold" pitchFamily="2" charset="0"/>
              </a:rPr>
              <a:t>Temel </a:t>
            </a:r>
            <a:r>
              <a:rPr lang="en-US" sz="1200" dirty="0" err="1">
                <a:solidFill>
                  <a:srgbClr val="002452"/>
                </a:solidFill>
                <a:latin typeface="Barlow SemiBold" pitchFamily="2" charset="0"/>
              </a:rPr>
              <a:t>Sistem</a:t>
            </a:r>
            <a:r>
              <a:rPr lang="en-US" sz="1200" dirty="0">
                <a:solidFill>
                  <a:srgbClr val="002452"/>
                </a:solidFill>
                <a:latin typeface="Barlow SemiBold" pitchFamily="2" charset="0"/>
              </a:rPr>
              <a:t> </a:t>
            </a:r>
            <a:r>
              <a:rPr lang="en-US" sz="1200" dirty="0" err="1">
                <a:solidFill>
                  <a:srgbClr val="002452"/>
                </a:solidFill>
                <a:latin typeface="Barlow SemiBold" pitchFamily="2" charset="0"/>
              </a:rPr>
              <a:t>Mimarisi</a:t>
            </a:r>
            <a:endParaRPr lang="en-US" sz="1200" dirty="0">
              <a:solidFill>
                <a:srgbClr val="002452"/>
              </a:solidFill>
              <a:latin typeface="Barlow SemiBold" pitchFamily="2" charset="0"/>
            </a:endParaRPr>
          </a:p>
        </p:txBody>
      </p:sp>
      <p:cxnSp>
        <p:nvCxnSpPr>
          <p:cNvPr id="35" name="Düz Bağlayıcı 34">
            <a:extLst>
              <a:ext uri="{FF2B5EF4-FFF2-40B4-BE49-F238E27FC236}">
                <a16:creationId xmlns:a16="http://schemas.microsoft.com/office/drawing/2014/main" id="{4C35812E-8E1F-1BB5-F8D5-77FD84CF7C69}"/>
              </a:ext>
            </a:extLst>
          </p:cNvPr>
          <p:cNvCxnSpPr>
            <a:cxnSpLocks/>
            <a:endCxn id="4" idx="2"/>
          </p:cNvCxnSpPr>
          <p:nvPr/>
        </p:nvCxnSpPr>
        <p:spPr>
          <a:xfrm flipV="1">
            <a:off x="1500922" y="3638125"/>
            <a:ext cx="0" cy="243822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Düz Bağlayıcı 36">
            <a:extLst>
              <a:ext uri="{FF2B5EF4-FFF2-40B4-BE49-F238E27FC236}">
                <a16:creationId xmlns:a16="http://schemas.microsoft.com/office/drawing/2014/main" id="{526BE6D3-BCD4-47F7-135B-2147A14BE406}"/>
              </a:ext>
            </a:extLst>
          </p:cNvPr>
          <p:cNvCxnSpPr>
            <a:cxnSpLocks/>
          </p:cNvCxnSpPr>
          <p:nvPr/>
        </p:nvCxnSpPr>
        <p:spPr>
          <a:xfrm flipV="1">
            <a:off x="3383913" y="3881947"/>
            <a:ext cx="0" cy="243821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Metin kutusu 40">
            <a:extLst>
              <a:ext uri="{FF2B5EF4-FFF2-40B4-BE49-F238E27FC236}">
                <a16:creationId xmlns:a16="http://schemas.microsoft.com/office/drawing/2014/main" id="{F01DBC93-8B9E-C0DE-0B3B-C34CD0C9D6AE}"/>
              </a:ext>
            </a:extLst>
          </p:cNvPr>
          <p:cNvSpPr txBox="1"/>
          <p:nvPr/>
        </p:nvSpPr>
        <p:spPr>
          <a:xfrm>
            <a:off x="2618374" y="3964790"/>
            <a:ext cx="1531077" cy="728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3200" b="1" dirty="0">
                <a:solidFill>
                  <a:srgbClr val="002452"/>
                </a:solidFill>
                <a:latin typeface="Barlow SemiBold" pitchFamily="2" charset="0"/>
              </a:rPr>
              <a:t>2021</a:t>
            </a:r>
            <a:endParaRPr lang="en-US" sz="3200" b="1" dirty="0">
              <a:solidFill>
                <a:srgbClr val="002452"/>
              </a:solidFill>
              <a:latin typeface="Barlow SemiBold" pitchFamily="2" charset="0"/>
            </a:endParaRPr>
          </a:p>
        </p:txBody>
      </p:sp>
      <p:sp>
        <p:nvSpPr>
          <p:cNvPr id="42" name="Text 12">
            <a:extLst>
              <a:ext uri="{FF2B5EF4-FFF2-40B4-BE49-F238E27FC236}">
                <a16:creationId xmlns:a16="http://schemas.microsoft.com/office/drawing/2014/main" id="{886E8950-8777-6B9B-6DD0-69C0858467B9}"/>
              </a:ext>
            </a:extLst>
          </p:cNvPr>
          <p:cNvSpPr/>
          <p:nvPr/>
        </p:nvSpPr>
        <p:spPr>
          <a:xfrm>
            <a:off x="2495679" y="4998232"/>
            <a:ext cx="2452498" cy="76862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2452"/>
                </a:solidFill>
                <a:latin typeface="Barlow SemiBold" pitchFamily="2" charset="0"/>
              </a:rPr>
              <a:t>Yapay</a:t>
            </a:r>
            <a:r>
              <a:rPr lang="en-US" sz="1200" dirty="0">
                <a:solidFill>
                  <a:srgbClr val="002452"/>
                </a:solidFill>
                <a:latin typeface="Barlow SemiBold" pitchFamily="2" charset="0"/>
              </a:rPr>
              <a:t> Zeka VINQ </a:t>
            </a:r>
            <a:r>
              <a:rPr lang="en-US" sz="1200" dirty="0" err="1">
                <a:solidFill>
                  <a:srgbClr val="002452"/>
                </a:solidFill>
                <a:latin typeface="Barlow SemiBold" pitchFamily="2" charset="0"/>
              </a:rPr>
              <a:t>Uyumu</a:t>
            </a:r>
            <a:endParaRPr lang="en-US" sz="1200" dirty="0">
              <a:solidFill>
                <a:srgbClr val="002452"/>
              </a:solidFill>
              <a:latin typeface="Barlow SemiBold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2452"/>
                </a:solidFill>
                <a:latin typeface="Barlow SemiBold" pitchFamily="2" charset="0"/>
              </a:rPr>
              <a:t>Hızlı</a:t>
            </a:r>
            <a:r>
              <a:rPr lang="en-US" sz="1200" dirty="0">
                <a:solidFill>
                  <a:srgbClr val="002452"/>
                </a:solidFill>
                <a:latin typeface="Barlow SemiBold" pitchFamily="2" charset="0"/>
              </a:rPr>
              <a:t> </a:t>
            </a:r>
            <a:r>
              <a:rPr lang="en-US" sz="1200" dirty="0" err="1">
                <a:solidFill>
                  <a:srgbClr val="002452"/>
                </a:solidFill>
                <a:latin typeface="Barlow SemiBold" pitchFamily="2" charset="0"/>
              </a:rPr>
              <a:t>Hasar</a:t>
            </a:r>
            <a:r>
              <a:rPr lang="en-US" sz="1200" dirty="0">
                <a:solidFill>
                  <a:srgbClr val="002452"/>
                </a:solidFill>
                <a:latin typeface="Barlow SemiBold" pitchFamily="2" charset="0"/>
              </a:rPr>
              <a:t> </a:t>
            </a:r>
            <a:r>
              <a:rPr lang="en-US" sz="1200" dirty="0" err="1">
                <a:solidFill>
                  <a:srgbClr val="002452"/>
                </a:solidFill>
                <a:latin typeface="Barlow SemiBold" pitchFamily="2" charset="0"/>
              </a:rPr>
              <a:t>İletişimi</a:t>
            </a:r>
            <a:endParaRPr lang="en-US" sz="1200" dirty="0">
              <a:solidFill>
                <a:srgbClr val="002452"/>
              </a:solidFill>
              <a:latin typeface="Barlow SemiBold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2452"/>
                </a:solidFill>
                <a:latin typeface="Barlow SemiBold" pitchFamily="2" charset="0"/>
              </a:rPr>
              <a:t>Görsel</a:t>
            </a:r>
            <a:r>
              <a:rPr lang="en-US" sz="1200" dirty="0">
                <a:solidFill>
                  <a:srgbClr val="002452"/>
                </a:solidFill>
                <a:latin typeface="Barlow SemiBold" pitchFamily="2" charset="0"/>
              </a:rPr>
              <a:t> Analiz </a:t>
            </a:r>
            <a:r>
              <a:rPr lang="en-US" sz="1200" dirty="0" err="1">
                <a:solidFill>
                  <a:srgbClr val="002452"/>
                </a:solidFill>
                <a:latin typeface="Barlow SemiBold" pitchFamily="2" charset="0"/>
              </a:rPr>
              <a:t>Kullanımı</a:t>
            </a:r>
            <a:endParaRPr lang="en-US" sz="1200" dirty="0">
              <a:solidFill>
                <a:srgbClr val="002452"/>
              </a:solidFill>
              <a:latin typeface="Barlow SemiBold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2452"/>
                </a:solidFill>
                <a:latin typeface="Barlow SemiBold" pitchFamily="2" charset="0"/>
              </a:rPr>
              <a:t>Dijital</a:t>
            </a:r>
            <a:r>
              <a:rPr lang="en-US" sz="1200" dirty="0">
                <a:solidFill>
                  <a:srgbClr val="002452"/>
                </a:solidFill>
                <a:latin typeface="Barlow SemiBold" pitchFamily="2" charset="0"/>
              </a:rPr>
              <a:t> </a:t>
            </a:r>
            <a:r>
              <a:rPr lang="en-US" sz="1200" dirty="0" err="1">
                <a:solidFill>
                  <a:srgbClr val="002452"/>
                </a:solidFill>
                <a:latin typeface="Barlow SemiBold" pitchFamily="2" charset="0"/>
              </a:rPr>
              <a:t>Süreç</a:t>
            </a:r>
            <a:r>
              <a:rPr lang="en-US" sz="1200" dirty="0">
                <a:solidFill>
                  <a:srgbClr val="002452"/>
                </a:solidFill>
                <a:latin typeface="Barlow SemiBold" pitchFamily="2" charset="0"/>
              </a:rPr>
              <a:t> </a:t>
            </a:r>
            <a:r>
              <a:rPr lang="en-US" sz="1200" dirty="0" err="1">
                <a:solidFill>
                  <a:srgbClr val="002452"/>
                </a:solidFill>
                <a:latin typeface="Barlow SemiBold" pitchFamily="2" charset="0"/>
              </a:rPr>
              <a:t>Aktivasyonu</a:t>
            </a:r>
            <a:endParaRPr lang="en-US" sz="1200" dirty="0">
              <a:solidFill>
                <a:srgbClr val="002452"/>
              </a:solidFill>
              <a:latin typeface="Barlow SemiBold" pitchFamily="2" charset="0"/>
            </a:endParaRPr>
          </a:p>
        </p:txBody>
      </p:sp>
      <p:sp>
        <p:nvSpPr>
          <p:cNvPr id="43" name="Metin kutusu 42">
            <a:extLst>
              <a:ext uri="{FF2B5EF4-FFF2-40B4-BE49-F238E27FC236}">
                <a16:creationId xmlns:a16="http://schemas.microsoft.com/office/drawing/2014/main" id="{A4435882-1BBA-249D-C6C8-D6B7C60A7457}"/>
              </a:ext>
            </a:extLst>
          </p:cNvPr>
          <p:cNvSpPr txBox="1"/>
          <p:nvPr/>
        </p:nvSpPr>
        <p:spPr>
          <a:xfrm>
            <a:off x="5128716" y="2913284"/>
            <a:ext cx="1531077" cy="728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3200" b="1" dirty="0">
                <a:solidFill>
                  <a:srgbClr val="002452"/>
                </a:solidFill>
                <a:latin typeface="Barlow SemiBold" pitchFamily="2" charset="0"/>
              </a:rPr>
              <a:t>2022</a:t>
            </a:r>
            <a:endParaRPr lang="en-US" sz="3200" b="1" dirty="0">
              <a:solidFill>
                <a:srgbClr val="002452"/>
              </a:solidFill>
              <a:latin typeface="Barlow SemiBold" pitchFamily="2" charset="0"/>
            </a:endParaRPr>
          </a:p>
        </p:txBody>
      </p:sp>
      <p:cxnSp>
        <p:nvCxnSpPr>
          <p:cNvPr id="44" name="Düz Bağlayıcı 43">
            <a:extLst>
              <a:ext uri="{FF2B5EF4-FFF2-40B4-BE49-F238E27FC236}">
                <a16:creationId xmlns:a16="http://schemas.microsoft.com/office/drawing/2014/main" id="{F935911C-8344-048D-794C-A734655A837E}"/>
              </a:ext>
            </a:extLst>
          </p:cNvPr>
          <p:cNvCxnSpPr>
            <a:cxnSpLocks/>
          </p:cNvCxnSpPr>
          <p:nvPr/>
        </p:nvCxnSpPr>
        <p:spPr>
          <a:xfrm flipV="1">
            <a:off x="5836055" y="3638126"/>
            <a:ext cx="0" cy="243821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 17">
            <a:extLst>
              <a:ext uri="{FF2B5EF4-FFF2-40B4-BE49-F238E27FC236}">
                <a16:creationId xmlns:a16="http://schemas.microsoft.com/office/drawing/2014/main" id="{78AFAABE-F703-0D48-BD0F-C1C5A3BC2E90}"/>
              </a:ext>
            </a:extLst>
          </p:cNvPr>
          <p:cNvSpPr/>
          <p:nvPr/>
        </p:nvSpPr>
        <p:spPr>
          <a:xfrm>
            <a:off x="5011778" y="2259206"/>
            <a:ext cx="2743969" cy="86301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2452"/>
                </a:solidFill>
                <a:latin typeface="Barlow SemiBold" pitchFamily="2" charset="0"/>
              </a:rPr>
              <a:t>Yerelleştirilmiş</a:t>
            </a:r>
            <a:r>
              <a:rPr lang="en-US" sz="1200" dirty="0">
                <a:solidFill>
                  <a:srgbClr val="002452"/>
                </a:solidFill>
                <a:latin typeface="Barlow SemiBold" pitchFamily="2" charset="0"/>
              </a:rPr>
              <a:t> </a:t>
            </a:r>
            <a:r>
              <a:rPr lang="en-US" sz="1200" dirty="0" err="1">
                <a:solidFill>
                  <a:srgbClr val="002452"/>
                </a:solidFill>
                <a:latin typeface="Barlow SemiBold" pitchFamily="2" charset="0"/>
              </a:rPr>
              <a:t>Hasar</a:t>
            </a:r>
            <a:r>
              <a:rPr lang="en-US" sz="1200" dirty="0">
                <a:solidFill>
                  <a:srgbClr val="002452"/>
                </a:solidFill>
                <a:latin typeface="Barlow SemiBold" pitchFamily="2" charset="0"/>
              </a:rPr>
              <a:t> </a:t>
            </a:r>
            <a:r>
              <a:rPr lang="en-US" sz="1200" dirty="0" err="1">
                <a:solidFill>
                  <a:srgbClr val="002452"/>
                </a:solidFill>
                <a:latin typeface="Barlow SemiBold" pitchFamily="2" charset="0"/>
              </a:rPr>
              <a:t>Modelleri</a:t>
            </a:r>
            <a:endParaRPr lang="en-US" sz="1200" dirty="0">
              <a:solidFill>
                <a:srgbClr val="002452"/>
              </a:solidFill>
              <a:latin typeface="Barlow SemiBold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2452"/>
                </a:solidFill>
                <a:latin typeface="Barlow SemiBold" pitchFamily="2" charset="0"/>
              </a:rPr>
              <a:t>Araç</a:t>
            </a:r>
            <a:r>
              <a:rPr lang="en-US" sz="1200" dirty="0">
                <a:solidFill>
                  <a:srgbClr val="002452"/>
                </a:solidFill>
                <a:latin typeface="Barlow SemiBold" pitchFamily="2" charset="0"/>
              </a:rPr>
              <a:t> </a:t>
            </a:r>
            <a:r>
              <a:rPr lang="en-US" sz="1200" dirty="0" err="1">
                <a:solidFill>
                  <a:srgbClr val="002452"/>
                </a:solidFill>
                <a:latin typeface="Barlow SemiBold" pitchFamily="2" charset="0"/>
              </a:rPr>
              <a:t>Bazlı</a:t>
            </a:r>
            <a:r>
              <a:rPr lang="en-US" sz="1200" dirty="0">
                <a:solidFill>
                  <a:srgbClr val="002452"/>
                </a:solidFill>
                <a:latin typeface="Barlow SemiBold" pitchFamily="2" charset="0"/>
              </a:rPr>
              <a:t> </a:t>
            </a:r>
            <a:r>
              <a:rPr lang="en-US" sz="1200" dirty="0" err="1">
                <a:solidFill>
                  <a:srgbClr val="002452"/>
                </a:solidFill>
                <a:latin typeface="Barlow SemiBold" pitchFamily="2" charset="0"/>
              </a:rPr>
              <a:t>Hasar</a:t>
            </a:r>
            <a:r>
              <a:rPr lang="en-US" sz="1200" dirty="0">
                <a:solidFill>
                  <a:srgbClr val="002452"/>
                </a:solidFill>
                <a:latin typeface="Barlow SemiBold" pitchFamily="2" charset="0"/>
              </a:rPr>
              <a:t> </a:t>
            </a:r>
            <a:r>
              <a:rPr lang="en-US" sz="1200" dirty="0" err="1">
                <a:solidFill>
                  <a:srgbClr val="002452"/>
                </a:solidFill>
                <a:latin typeface="Barlow SemiBold" pitchFamily="2" charset="0"/>
              </a:rPr>
              <a:t>Ayrımı</a:t>
            </a:r>
            <a:endParaRPr lang="en-US" sz="1200" dirty="0">
              <a:solidFill>
                <a:srgbClr val="002452"/>
              </a:solidFill>
              <a:latin typeface="Barlow SemiBold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452"/>
                </a:solidFill>
                <a:latin typeface="Barlow SemiBold" pitchFamily="2" charset="0"/>
              </a:rPr>
              <a:t>3D </a:t>
            </a:r>
            <a:r>
              <a:rPr lang="en-US" sz="1200" dirty="0" err="1">
                <a:solidFill>
                  <a:srgbClr val="002452"/>
                </a:solidFill>
                <a:latin typeface="Barlow SemiBold" pitchFamily="2" charset="0"/>
              </a:rPr>
              <a:t>Şasi</a:t>
            </a:r>
            <a:r>
              <a:rPr lang="en-US" sz="1200" dirty="0">
                <a:solidFill>
                  <a:srgbClr val="002452"/>
                </a:solidFill>
                <a:latin typeface="Barlow SemiBold" pitchFamily="2" charset="0"/>
              </a:rPr>
              <a:t> </a:t>
            </a:r>
            <a:r>
              <a:rPr lang="en-US" sz="1200" dirty="0" err="1">
                <a:solidFill>
                  <a:srgbClr val="002452"/>
                </a:solidFill>
                <a:latin typeface="Barlow SemiBold" pitchFamily="2" charset="0"/>
              </a:rPr>
              <a:t>Hesaplama</a:t>
            </a:r>
            <a:endParaRPr lang="en-US" sz="1200" dirty="0">
              <a:solidFill>
                <a:srgbClr val="002452"/>
              </a:solidFill>
              <a:latin typeface="Barlow SemiBold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2452"/>
                </a:solidFill>
                <a:latin typeface="Barlow SemiBold" pitchFamily="2" charset="0"/>
              </a:rPr>
              <a:t>Gelişmiş</a:t>
            </a:r>
            <a:r>
              <a:rPr lang="en-US" sz="1200" dirty="0">
                <a:solidFill>
                  <a:srgbClr val="002452"/>
                </a:solidFill>
                <a:latin typeface="Barlow SemiBold" pitchFamily="2" charset="0"/>
              </a:rPr>
              <a:t> Analiz </a:t>
            </a:r>
            <a:r>
              <a:rPr lang="en-US" sz="1200" dirty="0" err="1">
                <a:solidFill>
                  <a:srgbClr val="002452"/>
                </a:solidFill>
                <a:latin typeface="Barlow SemiBold" pitchFamily="2" charset="0"/>
              </a:rPr>
              <a:t>Altyapısı</a:t>
            </a:r>
            <a:endParaRPr lang="en-US" sz="1200" dirty="0">
              <a:solidFill>
                <a:srgbClr val="002452"/>
              </a:solidFill>
              <a:latin typeface="Barlow SemiBold" pitchFamily="2" charset="0"/>
            </a:endParaRPr>
          </a:p>
        </p:txBody>
      </p:sp>
      <p:sp>
        <p:nvSpPr>
          <p:cNvPr id="46" name="Metin kutusu 45">
            <a:extLst>
              <a:ext uri="{FF2B5EF4-FFF2-40B4-BE49-F238E27FC236}">
                <a16:creationId xmlns:a16="http://schemas.microsoft.com/office/drawing/2014/main" id="{8F928879-CFE2-6F93-E59C-A5CFD0CD4E3D}"/>
              </a:ext>
            </a:extLst>
          </p:cNvPr>
          <p:cNvSpPr txBox="1"/>
          <p:nvPr/>
        </p:nvSpPr>
        <p:spPr>
          <a:xfrm>
            <a:off x="5011779" y="2016163"/>
            <a:ext cx="27439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300" dirty="0" err="1">
                <a:solidFill>
                  <a:srgbClr val="002452"/>
                </a:solidFill>
              </a:rPr>
              <a:t>Teknolojik</a:t>
            </a:r>
            <a:r>
              <a:rPr lang="en-US" sz="1600" b="1" spc="300" dirty="0">
                <a:solidFill>
                  <a:srgbClr val="002452"/>
                </a:solidFill>
              </a:rPr>
              <a:t> </a:t>
            </a:r>
            <a:r>
              <a:rPr lang="en-US" sz="1600" b="1" spc="300" dirty="0" err="1">
                <a:solidFill>
                  <a:srgbClr val="002452"/>
                </a:solidFill>
              </a:rPr>
              <a:t>Atılım</a:t>
            </a:r>
            <a:endParaRPr lang="en-US" sz="1600" b="1" spc="300" dirty="0">
              <a:solidFill>
                <a:srgbClr val="002452"/>
              </a:solidFill>
            </a:endParaRPr>
          </a:p>
        </p:txBody>
      </p:sp>
      <p:sp>
        <p:nvSpPr>
          <p:cNvPr id="47" name="Metin kutusu 46">
            <a:extLst>
              <a:ext uri="{FF2B5EF4-FFF2-40B4-BE49-F238E27FC236}">
                <a16:creationId xmlns:a16="http://schemas.microsoft.com/office/drawing/2014/main" id="{2EC2BE11-F842-DB43-D848-85F7D5AF872D}"/>
              </a:ext>
            </a:extLst>
          </p:cNvPr>
          <p:cNvSpPr txBox="1"/>
          <p:nvPr/>
        </p:nvSpPr>
        <p:spPr>
          <a:xfrm>
            <a:off x="2495679" y="4694038"/>
            <a:ext cx="30861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300" dirty="0">
                <a:solidFill>
                  <a:srgbClr val="002452"/>
                </a:solidFill>
                <a:latin typeface="Barlow SemiBold" pitchFamily="2" charset="0"/>
              </a:rPr>
              <a:t>Pazar </a:t>
            </a:r>
            <a:r>
              <a:rPr lang="en-US" sz="1600" b="1" spc="300" dirty="0" err="1">
                <a:solidFill>
                  <a:srgbClr val="002452"/>
                </a:solidFill>
                <a:latin typeface="Barlow SemiBold" pitchFamily="2" charset="0"/>
              </a:rPr>
              <a:t>Entegrasyonu</a:t>
            </a:r>
            <a:endParaRPr lang="en-US" sz="1600" b="1" spc="300" dirty="0">
              <a:solidFill>
                <a:srgbClr val="002452"/>
              </a:solidFill>
              <a:latin typeface="Barlow SemiBold" pitchFamily="2" charset="0"/>
            </a:endParaRPr>
          </a:p>
        </p:txBody>
      </p:sp>
      <p:sp>
        <p:nvSpPr>
          <p:cNvPr id="48" name="Metin kutusu 47">
            <a:extLst>
              <a:ext uri="{FF2B5EF4-FFF2-40B4-BE49-F238E27FC236}">
                <a16:creationId xmlns:a16="http://schemas.microsoft.com/office/drawing/2014/main" id="{2DF7144C-57B7-513C-1A11-00B220C8F885}"/>
              </a:ext>
            </a:extLst>
          </p:cNvPr>
          <p:cNvSpPr txBox="1"/>
          <p:nvPr/>
        </p:nvSpPr>
        <p:spPr>
          <a:xfrm>
            <a:off x="8987103" y="1976161"/>
            <a:ext cx="27923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300" dirty="0" err="1">
                <a:solidFill>
                  <a:srgbClr val="002452"/>
                </a:solidFill>
                <a:latin typeface="Barlow SemiBold" pitchFamily="2" charset="0"/>
              </a:rPr>
              <a:t>Gelecek</a:t>
            </a:r>
            <a:r>
              <a:rPr lang="en-US" sz="1600" b="1" spc="300" dirty="0">
                <a:solidFill>
                  <a:srgbClr val="002452"/>
                </a:solidFill>
                <a:latin typeface="Barlow SemiBold" pitchFamily="2" charset="0"/>
              </a:rPr>
              <a:t> </a:t>
            </a:r>
            <a:r>
              <a:rPr lang="en-US" sz="1600" b="1" spc="300" dirty="0" err="1">
                <a:solidFill>
                  <a:srgbClr val="002452"/>
                </a:solidFill>
                <a:latin typeface="Barlow SemiBold" pitchFamily="2" charset="0"/>
              </a:rPr>
              <a:t>Vizyonu</a:t>
            </a:r>
            <a:endParaRPr lang="en-US" sz="1600" b="1" spc="300" dirty="0">
              <a:solidFill>
                <a:srgbClr val="002452"/>
              </a:solidFill>
              <a:latin typeface="Barlow SemiBold" pitchFamily="2" charset="0"/>
            </a:endParaRPr>
          </a:p>
        </p:txBody>
      </p:sp>
      <p:sp>
        <p:nvSpPr>
          <p:cNvPr id="49" name="Metin kutusu 48">
            <a:extLst>
              <a:ext uri="{FF2B5EF4-FFF2-40B4-BE49-F238E27FC236}">
                <a16:creationId xmlns:a16="http://schemas.microsoft.com/office/drawing/2014/main" id="{9C50EAD1-C680-1CDF-8941-781C5F431CFA}"/>
              </a:ext>
            </a:extLst>
          </p:cNvPr>
          <p:cNvSpPr txBox="1"/>
          <p:nvPr/>
        </p:nvSpPr>
        <p:spPr>
          <a:xfrm>
            <a:off x="9387204" y="2909720"/>
            <a:ext cx="2269009" cy="728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3200" b="1" dirty="0">
                <a:solidFill>
                  <a:srgbClr val="002452"/>
                </a:solidFill>
                <a:latin typeface="Barlow SemiBold" pitchFamily="2" charset="0"/>
              </a:rPr>
              <a:t>2025 </a:t>
            </a:r>
            <a:r>
              <a:rPr lang="tr-TR" sz="1200" b="1" dirty="0">
                <a:solidFill>
                  <a:srgbClr val="002452"/>
                </a:solidFill>
                <a:latin typeface="Barlow SemiBold" pitchFamily="2" charset="0"/>
              </a:rPr>
              <a:t>ve Sonrası</a:t>
            </a:r>
            <a:endParaRPr lang="en-US" sz="1200" b="1" dirty="0">
              <a:solidFill>
                <a:srgbClr val="002452"/>
              </a:solidFill>
              <a:latin typeface="Barlow SemiBold" pitchFamily="2" charset="0"/>
            </a:endParaRPr>
          </a:p>
        </p:txBody>
      </p:sp>
      <p:cxnSp>
        <p:nvCxnSpPr>
          <p:cNvPr id="53" name="Düz Bağlayıcı 52">
            <a:extLst>
              <a:ext uri="{FF2B5EF4-FFF2-40B4-BE49-F238E27FC236}">
                <a16:creationId xmlns:a16="http://schemas.microsoft.com/office/drawing/2014/main" id="{70F21303-13D9-1EE3-5028-52B196CAB965}"/>
              </a:ext>
            </a:extLst>
          </p:cNvPr>
          <p:cNvCxnSpPr>
            <a:cxnSpLocks/>
          </p:cNvCxnSpPr>
          <p:nvPr/>
        </p:nvCxnSpPr>
        <p:spPr>
          <a:xfrm flipV="1">
            <a:off x="10233884" y="3638126"/>
            <a:ext cx="0" cy="243821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Düz Bağlayıcı 54">
            <a:extLst>
              <a:ext uri="{FF2B5EF4-FFF2-40B4-BE49-F238E27FC236}">
                <a16:creationId xmlns:a16="http://schemas.microsoft.com/office/drawing/2014/main" id="{71D04583-1CD6-4818-1895-B7983202870A}"/>
              </a:ext>
            </a:extLst>
          </p:cNvPr>
          <p:cNvCxnSpPr>
            <a:cxnSpLocks/>
          </p:cNvCxnSpPr>
          <p:nvPr/>
        </p:nvCxnSpPr>
        <p:spPr>
          <a:xfrm flipV="1">
            <a:off x="8069569" y="3881947"/>
            <a:ext cx="0" cy="243821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Metin kutusu 55">
            <a:extLst>
              <a:ext uri="{FF2B5EF4-FFF2-40B4-BE49-F238E27FC236}">
                <a16:creationId xmlns:a16="http://schemas.microsoft.com/office/drawing/2014/main" id="{59E77E9E-9591-20C3-A0B1-80F1E72049D3}"/>
              </a:ext>
            </a:extLst>
          </p:cNvPr>
          <p:cNvSpPr txBox="1"/>
          <p:nvPr/>
        </p:nvSpPr>
        <p:spPr>
          <a:xfrm>
            <a:off x="7304030" y="3977581"/>
            <a:ext cx="1531077" cy="728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3200" b="1" dirty="0">
                <a:solidFill>
                  <a:srgbClr val="002452"/>
                </a:solidFill>
                <a:latin typeface="Barlow SemiBold" pitchFamily="2" charset="0"/>
              </a:rPr>
              <a:t>2024</a:t>
            </a:r>
            <a:endParaRPr lang="en-US" sz="3200" b="1" dirty="0">
              <a:solidFill>
                <a:srgbClr val="002452"/>
              </a:solidFill>
              <a:latin typeface="Barlow SemiBold" pitchFamily="2" charset="0"/>
            </a:endParaRPr>
          </a:p>
        </p:txBody>
      </p:sp>
      <p:sp>
        <p:nvSpPr>
          <p:cNvPr id="58" name="Metin kutusu 57">
            <a:extLst>
              <a:ext uri="{FF2B5EF4-FFF2-40B4-BE49-F238E27FC236}">
                <a16:creationId xmlns:a16="http://schemas.microsoft.com/office/drawing/2014/main" id="{8B5F39A7-0A8F-5A20-BB1F-2BBFBCA2D865}"/>
              </a:ext>
            </a:extLst>
          </p:cNvPr>
          <p:cNvSpPr txBox="1"/>
          <p:nvPr/>
        </p:nvSpPr>
        <p:spPr>
          <a:xfrm>
            <a:off x="7134995" y="4694038"/>
            <a:ext cx="3536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300" dirty="0" err="1">
                <a:solidFill>
                  <a:srgbClr val="002452"/>
                </a:solidFill>
                <a:latin typeface="Barlow SemiBold" pitchFamily="2" charset="0"/>
              </a:rPr>
              <a:t>Operasyonel</a:t>
            </a:r>
            <a:r>
              <a:rPr lang="en-US" sz="1600" b="1" spc="300" dirty="0">
                <a:solidFill>
                  <a:srgbClr val="002452"/>
                </a:solidFill>
                <a:latin typeface="Barlow SemiBold" pitchFamily="2" charset="0"/>
              </a:rPr>
              <a:t> </a:t>
            </a:r>
            <a:r>
              <a:rPr lang="en-US" sz="1600" b="1" spc="300" dirty="0" err="1">
                <a:solidFill>
                  <a:srgbClr val="002452"/>
                </a:solidFill>
                <a:latin typeface="Barlow SemiBold" pitchFamily="2" charset="0"/>
              </a:rPr>
              <a:t>Liderlik</a:t>
            </a:r>
            <a:endParaRPr lang="en-US" sz="1600" b="1" spc="300" dirty="0">
              <a:solidFill>
                <a:srgbClr val="002452"/>
              </a:solidFill>
              <a:latin typeface="Barlow SemiBold" pitchFamily="2" charset="0"/>
            </a:endParaRPr>
          </a:p>
        </p:txBody>
      </p:sp>
      <p:sp>
        <p:nvSpPr>
          <p:cNvPr id="59" name="Metin kutusu 58">
            <a:extLst>
              <a:ext uri="{FF2B5EF4-FFF2-40B4-BE49-F238E27FC236}">
                <a16:creationId xmlns:a16="http://schemas.microsoft.com/office/drawing/2014/main" id="{D5772572-7035-E46C-EB6E-4F515CF42716}"/>
              </a:ext>
            </a:extLst>
          </p:cNvPr>
          <p:cNvSpPr txBox="1"/>
          <p:nvPr/>
        </p:nvSpPr>
        <p:spPr>
          <a:xfrm>
            <a:off x="7134996" y="5003885"/>
            <a:ext cx="2452498" cy="929464"/>
          </a:xfrm>
          <a:prstGeom prst="rect">
            <a:avLst/>
          </a:prstGeom>
          <a:noFill/>
          <a:ln/>
        </p:spPr>
        <p:txBody>
          <a:bodyPr wrap="square" rtlCol="0" anchor="t"/>
          <a:lstStyle>
            <a:defPPr>
              <a:defRPr lang="tr-TR"/>
            </a:defPPr>
            <a:lvl1pPr>
              <a:spcBef>
                <a:spcPts val="300"/>
              </a:spcBef>
              <a:buFont typeface="Arial" panose="020B0604020202020204" pitchFamily="34" charset="0"/>
              <a:buChar char="•"/>
              <a:defRPr sz="800">
                <a:latin typeface="Barlow" pitchFamily="2" charset="0"/>
              </a:defRPr>
            </a:lvl1pPr>
          </a:lstStyle>
          <a:p>
            <a:r>
              <a:rPr lang="en-US" sz="1200" dirty="0">
                <a:solidFill>
                  <a:srgbClr val="002452"/>
                </a:solidFill>
                <a:latin typeface="Barlow SemiBold" pitchFamily="2" charset="0"/>
              </a:rPr>
              <a:t>%85+ Tespit </a:t>
            </a:r>
            <a:r>
              <a:rPr lang="en-US" sz="1200" dirty="0" err="1">
                <a:solidFill>
                  <a:srgbClr val="002452"/>
                </a:solidFill>
                <a:latin typeface="Barlow SemiBold" pitchFamily="2" charset="0"/>
              </a:rPr>
              <a:t>Doğruluğu</a:t>
            </a:r>
            <a:endParaRPr lang="en-US" sz="1200" dirty="0">
              <a:solidFill>
                <a:srgbClr val="002452"/>
              </a:solidFill>
              <a:latin typeface="Barlow SemiBold" pitchFamily="2" charset="0"/>
            </a:endParaRPr>
          </a:p>
          <a:p>
            <a:r>
              <a:rPr lang="en-US" sz="1200" dirty="0">
                <a:solidFill>
                  <a:srgbClr val="002452"/>
                </a:solidFill>
                <a:latin typeface="Barlow SemiBold" pitchFamily="2" charset="0"/>
              </a:rPr>
              <a:t>%60 Daha </a:t>
            </a:r>
            <a:r>
              <a:rPr lang="en-US" sz="1200" dirty="0" err="1">
                <a:solidFill>
                  <a:srgbClr val="002452"/>
                </a:solidFill>
                <a:latin typeface="Barlow SemiBold" pitchFamily="2" charset="0"/>
              </a:rPr>
              <a:t>Hızlı</a:t>
            </a:r>
            <a:r>
              <a:rPr lang="en-US" sz="1200" dirty="0">
                <a:solidFill>
                  <a:srgbClr val="002452"/>
                </a:solidFill>
                <a:latin typeface="Barlow SemiBold" pitchFamily="2" charset="0"/>
              </a:rPr>
              <a:t> </a:t>
            </a:r>
            <a:r>
              <a:rPr lang="en-US" sz="1200" dirty="0" err="1">
                <a:solidFill>
                  <a:srgbClr val="002452"/>
                </a:solidFill>
                <a:latin typeface="Barlow SemiBold" pitchFamily="2" charset="0"/>
              </a:rPr>
              <a:t>Süreç</a:t>
            </a:r>
            <a:endParaRPr lang="en-US" sz="1200" dirty="0">
              <a:solidFill>
                <a:srgbClr val="002452"/>
              </a:solidFill>
              <a:latin typeface="Barlow SemiBold" pitchFamily="2" charset="0"/>
            </a:endParaRPr>
          </a:p>
          <a:p>
            <a:r>
              <a:rPr lang="en-US" sz="1200" dirty="0">
                <a:solidFill>
                  <a:srgbClr val="002452"/>
                </a:solidFill>
                <a:latin typeface="Barlow SemiBold" pitchFamily="2" charset="0"/>
              </a:rPr>
              <a:t>%100 </a:t>
            </a:r>
            <a:r>
              <a:rPr lang="en-US" sz="1200" dirty="0" err="1">
                <a:solidFill>
                  <a:srgbClr val="002452"/>
                </a:solidFill>
                <a:latin typeface="Barlow SemiBold" pitchFamily="2" charset="0"/>
              </a:rPr>
              <a:t>Müşteri</a:t>
            </a:r>
            <a:r>
              <a:rPr lang="en-US" sz="1200" dirty="0">
                <a:solidFill>
                  <a:srgbClr val="002452"/>
                </a:solidFill>
                <a:latin typeface="Barlow SemiBold" pitchFamily="2" charset="0"/>
              </a:rPr>
              <a:t> </a:t>
            </a:r>
            <a:r>
              <a:rPr lang="en-US" sz="1200" dirty="0" err="1">
                <a:solidFill>
                  <a:srgbClr val="002452"/>
                </a:solidFill>
                <a:latin typeface="Barlow SemiBold" pitchFamily="2" charset="0"/>
              </a:rPr>
              <a:t>Memnuniyeti</a:t>
            </a:r>
            <a:endParaRPr lang="en-US" sz="1200" dirty="0">
              <a:solidFill>
                <a:srgbClr val="002452"/>
              </a:solidFill>
              <a:latin typeface="Barlow SemiBold" pitchFamily="2" charset="0"/>
            </a:endParaRPr>
          </a:p>
          <a:p>
            <a:r>
              <a:rPr lang="en-US" sz="1200" dirty="0">
                <a:solidFill>
                  <a:srgbClr val="002452"/>
                </a:solidFill>
                <a:latin typeface="Barlow SemiBold" pitchFamily="2" charset="0"/>
              </a:rPr>
              <a:t>%20 </a:t>
            </a:r>
            <a:r>
              <a:rPr lang="en-US" sz="1200" dirty="0" err="1">
                <a:solidFill>
                  <a:srgbClr val="002452"/>
                </a:solidFill>
                <a:latin typeface="Barlow SemiBold" pitchFamily="2" charset="0"/>
              </a:rPr>
              <a:t>Maliyet</a:t>
            </a:r>
            <a:r>
              <a:rPr lang="en-US" sz="1200" dirty="0">
                <a:solidFill>
                  <a:srgbClr val="002452"/>
                </a:solidFill>
                <a:latin typeface="Barlow SemiBold" pitchFamily="2" charset="0"/>
              </a:rPr>
              <a:t> </a:t>
            </a:r>
            <a:r>
              <a:rPr lang="en-US" sz="1200" dirty="0" err="1">
                <a:solidFill>
                  <a:srgbClr val="002452"/>
                </a:solidFill>
                <a:latin typeface="Barlow SemiBold" pitchFamily="2" charset="0"/>
              </a:rPr>
              <a:t>Optimizasyonu</a:t>
            </a:r>
            <a:endParaRPr lang="en-US" sz="1200" dirty="0">
              <a:solidFill>
                <a:srgbClr val="002452"/>
              </a:solidFill>
              <a:latin typeface="Barlow SemiBold" pitchFamily="2" charset="0"/>
            </a:endParaRPr>
          </a:p>
        </p:txBody>
      </p:sp>
      <p:pic>
        <p:nvPicPr>
          <p:cNvPr id="60" name="Resim 59" descr="yazı tipi, grafik, metin, tipograf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B882F0CD-CA03-65A2-1375-3E4C29ABA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9257" y="276970"/>
            <a:ext cx="1617858" cy="383951"/>
          </a:xfrm>
          <a:prstGeom prst="rect">
            <a:avLst/>
          </a:prstGeom>
        </p:spPr>
      </p:pic>
      <p:pic>
        <p:nvPicPr>
          <p:cNvPr id="61" name="Resim 60">
            <a:extLst>
              <a:ext uri="{FF2B5EF4-FFF2-40B4-BE49-F238E27FC236}">
                <a16:creationId xmlns:a16="http://schemas.microsoft.com/office/drawing/2014/main" id="{80D1348E-28E9-0BB8-298C-BBFD8E36DF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222" y="341134"/>
            <a:ext cx="119675" cy="54168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2" name="Resim 61">
            <a:extLst>
              <a:ext uri="{FF2B5EF4-FFF2-40B4-BE49-F238E27FC236}">
                <a16:creationId xmlns:a16="http://schemas.microsoft.com/office/drawing/2014/main" id="{450EF65E-459B-D3AA-F023-C71B5014BF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5425239" y="341134"/>
            <a:ext cx="119675" cy="54168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288259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06C622-B7F2-88FF-4A1B-DF47CE8CC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:a16="http://schemas.microsoft.com/office/drawing/2014/main" id="{E27D4365-4C44-A7D8-E990-997C71D7578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9000"/>
          </a:blip>
          <a:stretch>
            <a:fillRect/>
          </a:stretch>
        </p:blipFill>
        <p:spPr>
          <a:xfrm>
            <a:off x="6968180" y="3977148"/>
            <a:ext cx="5683331" cy="3209411"/>
          </a:xfrm>
          <a:prstGeom prst="rect">
            <a:avLst/>
          </a:prstGeom>
        </p:spPr>
      </p:pic>
      <p:pic>
        <p:nvPicPr>
          <p:cNvPr id="6" name="Resim 5" descr="yazı tipi, grafik, metin, tipograf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2DD54691-29C3-F039-759A-3C3B1A0AD7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9257" y="276970"/>
            <a:ext cx="1617858" cy="383951"/>
          </a:xfrm>
          <a:prstGeom prst="rect">
            <a:avLst/>
          </a:prstGeom>
        </p:spPr>
      </p:pic>
      <p:pic>
        <p:nvPicPr>
          <p:cNvPr id="3" name="WhatsApp Video 2025-02-04 at 10.19.43">
            <a:hlinkClick r:id="" action="ppaction://media"/>
            <a:extLst>
              <a:ext uri="{FF2B5EF4-FFF2-40B4-BE49-F238E27FC236}">
                <a16:creationId xmlns:a16="http://schemas.microsoft.com/office/drawing/2014/main" id="{03006A87-3AC3-2859-E18B-D46B01BAD7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4482" y="1240075"/>
            <a:ext cx="9607662" cy="517787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7226935-C45A-1C31-7315-7A5240C61D3F}"/>
              </a:ext>
            </a:extLst>
          </p:cNvPr>
          <p:cNvSpPr txBox="1"/>
          <p:nvPr/>
        </p:nvSpPr>
        <p:spPr>
          <a:xfrm>
            <a:off x="651221" y="470216"/>
            <a:ext cx="1212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b="1" dirty="0">
                <a:solidFill>
                  <a:srgbClr val="002060"/>
                </a:solidFill>
                <a:latin typeface="Montserrat" pitchFamily="2" charset="77"/>
              </a:rPr>
              <a:t>Araç</a:t>
            </a:r>
            <a:r>
              <a:rPr lang="tr-TR" sz="1400" b="1" dirty="0">
                <a:solidFill>
                  <a:srgbClr val="002452">
                    <a:alpha val="20000"/>
                  </a:srgbClr>
                </a:solidFill>
                <a:latin typeface="Montserrat" pitchFamily="2" charset="77"/>
              </a:rPr>
              <a:t> </a:t>
            </a:r>
            <a:r>
              <a:rPr lang="tr-TR" sz="1400" b="1" dirty="0">
                <a:solidFill>
                  <a:srgbClr val="002060"/>
                </a:solidFill>
                <a:latin typeface="Montserrat" pitchFamily="2" charset="77"/>
              </a:rPr>
              <a:t>Kabul</a:t>
            </a:r>
            <a:endParaRPr lang="en-TR" sz="1400" b="1" dirty="0">
              <a:solidFill>
                <a:srgbClr val="002060"/>
              </a:solidFill>
              <a:latin typeface="Montserrat" pitchFamily="2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5D01A48-695B-999E-AA6B-C41D3A65D2B9}"/>
              </a:ext>
            </a:extLst>
          </p:cNvPr>
          <p:cNvSpPr txBox="1"/>
          <p:nvPr/>
        </p:nvSpPr>
        <p:spPr>
          <a:xfrm>
            <a:off x="2182197" y="470216"/>
            <a:ext cx="14029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b="1" dirty="0">
                <a:solidFill>
                  <a:srgbClr val="002452">
                    <a:alpha val="20000"/>
                  </a:srgbClr>
                </a:solidFill>
                <a:latin typeface="Montserrat" pitchFamily="2" charset="77"/>
              </a:rPr>
              <a:t>Hasar</a:t>
            </a:r>
            <a:r>
              <a:rPr lang="tr-TR" sz="1400" b="1" dirty="0">
                <a:solidFill>
                  <a:srgbClr val="002060"/>
                </a:solidFill>
                <a:latin typeface="Montserrat" pitchFamily="2" charset="77"/>
              </a:rPr>
              <a:t> </a:t>
            </a:r>
            <a:r>
              <a:rPr lang="tr-TR" sz="1400" b="1" dirty="0">
                <a:solidFill>
                  <a:srgbClr val="002452">
                    <a:alpha val="20000"/>
                  </a:srgbClr>
                </a:solidFill>
                <a:latin typeface="Montserrat" pitchFamily="2" charset="77"/>
              </a:rPr>
              <a:t>Tespiti</a:t>
            </a:r>
            <a:endParaRPr lang="en-TR" sz="1400" b="1" dirty="0">
              <a:solidFill>
                <a:srgbClr val="002452">
                  <a:alpha val="20000"/>
                </a:srgbClr>
              </a:solidFill>
              <a:latin typeface="Montserrat" pitchFamily="2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7D4DC1-4A90-436D-3F77-F642C77AD744}"/>
              </a:ext>
            </a:extLst>
          </p:cNvPr>
          <p:cNvSpPr txBox="1"/>
          <p:nvPr/>
        </p:nvSpPr>
        <p:spPr>
          <a:xfrm>
            <a:off x="3903930" y="470216"/>
            <a:ext cx="20874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b="1" dirty="0">
                <a:solidFill>
                  <a:srgbClr val="002452">
                    <a:alpha val="20000"/>
                  </a:srgbClr>
                </a:solidFill>
                <a:latin typeface="Montserrat" pitchFamily="2" charset="77"/>
              </a:rPr>
              <a:t>Hasar Tespiti Analizi</a:t>
            </a:r>
            <a:endParaRPr lang="en-TR" sz="1400" b="1" dirty="0">
              <a:solidFill>
                <a:srgbClr val="002452">
                  <a:alpha val="20000"/>
                </a:srgbClr>
              </a:solidFill>
              <a:latin typeface="Montserrat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987D15-DCE5-4460-31EF-89C852133988}"/>
              </a:ext>
            </a:extLst>
          </p:cNvPr>
          <p:cNvSpPr txBox="1"/>
          <p:nvPr/>
        </p:nvSpPr>
        <p:spPr>
          <a:xfrm>
            <a:off x="6310146" y="470216"/>
            <a:ext cx="2278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b="1" dirty="0">
                <a:solidFill>
                  <a:srgbClr val="002452">
                    <a:alpha val="20000"/>
                  </a:srgbClr>
                </a:solidFill>
                <a:latin typeface="Montserrat" pitchFamily="2" charset="77"/>
              </a:rPr>
              <a:t>Hasar Tespiti Kontrolü</a:t>
            </a:r>
            <a:endParaRPr lang="en-TR" sz="1400" b="1" dirty="0">
              <a:solidFill>
                <a:srgbClr val="002452">
                  <a:alpha val="20000"/>
                </a:srgbClr>
              </a:solidFill>
              <a:latin typeface="Montserrat" pitchFamily="2" charset="77"/>
            </a:endParaRPr>
          </a:p>
        </p:txBody>
      </p:sp>
      <p:pic>
        <p:nvPicPr>
          <p:cNvPr id="28" name="Resim 9">
            <a:extLst>
              <a:ext uri="{FF2B5EF4-FFF2-40B4-BE49-F238E27FC236}">
                <a16:creationId xmlns:a16="http://schemas.microsoft.com/office/drawing/2014/main" id="{D15DABBF-506F-9BAB-892E-7A28EE4B1D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274" y="484063"/>
            <a:ext cx="49156" cy="222496"/>
          </a:xfrm>
          <a:prstGeom prst="rect">
            <a:avLst/>
          </a:prstGeom>
        </p:spPr>
      </p:pic>
      <p:pic>
        <p:nvPicPr>
          <p:cNvPr id="29" name="Resim 9">
            <a:extLst>
              <a:ext uri="{FF2B5EF4-FFF2-40B4-BE49-F238E27FC236}">
                <a16:creationId xmlns:a16="http://schemas.microsoft.com/office/drawing/2014/main" id="{A65D8428-9063-A5EE-1E0E-A93A925ACD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1863412" y="470216"/>
            <a:ext cx="49156" cy="22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49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E0773-CDD5-A008-D787-4B9BE3A8B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Resim 12">
            <a:extLst>
              <a:ext uri="{FF2B5EF4-FFF2-40B4-BE49-F238E27FC236}">
                <a16:creationId xmlns:a16="http://schemas.microsoft.com/office/drawing/2014/main" id="{F371F946-9B86-D0CB-509A-31A1DD87E74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5000"/>
          </a:blip>
          <a:stretch>
            <a:fillRect/>
          </a:stretch>
        </p:blipFill>
        <p:spPr>
          <a:xfrm>
            <a:off x="6968180" y="3977148"/>
            <a:ext cx="5683331" cy="3209411"/>
          </a:xfrm>
          <a:prstGeom prst="rect">
            <a:avLst/>
          </a:prstGeom>
        </p:spPr>
      </p:pic>
      <p:pic>
        <p:nvPicPr>
          <p:cNvPr id="10" name="Resim 9" descr="yazı tipi, grafik, metin, tipograf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7C0E70F9-16A1-0651-9E18-70EC34A868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9257" y="276970"/>
            <a:ext cx="1617858" cy="383951"/>
          </a:xfrm>
          <a:prstGeom prst="rect">
            <a:avLst/>
          </a:prstGeom>
        </p:spPr>
      </p:pic>
      <p:pic>
        <p:nvPicPr>
          <p:cNvPr id="3" name="WhatsApp Video 2025-02-04 at 10.19.46">
            <a:hlinkClick r:id="" action="ppaction://media"/>
            <a:extLst>
              <a:ext uri="{FF2B5EF4-FFF2-40B4-BE49-F238E27FC236}">
                <a16:creationId xmlns:a16="http://schemas.microsoft.com/office/drawing/2014/main" id="{4D8B9249-DAF7-9332-0911-3E53807EA6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4003" y="1101365"/>
            <a:ext cx="9375722" cy="52738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5EBF5B-B439-A1EE-8172-162F70BE922B}"/>
              </a:ext>
            </a:extLst>
          </p:cNvPr>
          <p:cNvSpPr txBox="1"/>
          <p:nvPr/>
        </p:nvSpPr>
        <p:spPr>
          <a:xfrm>
            <a:off x="651221" y="470216"/>
            <a:ext cx="1212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b="1" dirty="0">
                <a:solidFill>
                  <a:srgbClr val="002452">
                    <a:alpha val="20000"/>
                  </a:srgbClr>
                </a:solidFill>
                <a:latin typeface="Montserrat" pitchFamily="2" charset="77"/>
              </a:rPr>
              <a:t>Araç Kabul</a:t>
            </a:r>
            <a:endParaRPr lang="en-TR" sz="1400" b="1" dirty="0">
              <a:solidFill>
                <a:srgbClr val="002452">
                  <a:alpha val="20000"/>
                </a:srgbClr>
              </a:solidFill>
              <a:latin typeface="Montserrat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C33405-BC56-7162-F95F-4E5ED0A04C07}"/>
              </a:ext>
            </a:extLst>
          </p:cNvPr>
          <p:cNvSpPr txBox="1"/>
          <p:nvPr/>
        </p:nvSpPr>
        <p:spPr>
          <a:xfrm>
            <a:off x="2182197" y="470216"/>
            <a:ext cx="14029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b="1" dirty="0">
                <a:solidFill>
                  <a:srgbClr val="002060"/>
                </a:solidFill>
                <a:latin typeface="Montserrat" pitchFamily="2" charset="77"/>
              </a:rPr>
              <a:t>Hasar Tespiti</a:t>
            </a:r>
            <a:endParaRPr lang="en-TR" sz="1400" b="1" dirty="0">
              <a:solidFill>
                <a:srgbClr val="002060"/>
              </a:solidFill>
              <a:latin typeface="Montserrat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CED974-C856-DBA1-8C17-16C254451DFD}"/>
              </a:ext>
            </a:extLst>
          </p:cNvPr>
          <p:cNvSpPr txBox="1"/>
          <p:nvPr/>
        </p:nvSpPr>
        <p:spPr>
          <a:xfrm>
            <a:off x="3903930" y="470216"/>
            <a:ext cx="20874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b="1" dirty="0">
                <a:solidFill>
                  <a:srgbClr val="002452">
                    <a:alpha val="20000"/>
                  </a:srgbClr>
                </a:solidFill>
                <a:latin typeface="Montserrat" pitchFamily="2" charset="77"/>
              </a:rPr>
              <a:t>Hasar Tespiti Analizi</a:t>
            </a:r>
            <a:endParaRPr lang="en-TR" sz="1400" b="1" dirty="0">
              <a:solidFill>
                <a:srgbClr val="002452">
                  <a:alpha val="20000"/>
                </a:srgbClr>
              </a:solidFill>
              <a:latin typeface="Montserra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B95BC2-7E64-A5F2-2700-C78E296FD1BA}"/>
              </a:ext>
            </a:extLst>
          </p:cNvPr>
          <p:cNvSpPr txBox="1"/>
          <p:nvPr/>
        </p:nvSpPr>
        <p:spPr>
          <a:xfrm>
            <a:off x="6310146" y="470216"/>
            <a:ext cx="2278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b="1" dirty="0">
                <a:solidFill>
                  <a:srgbClr val="002452">
                    <a:alpha val="20000"/>
                  </a:srgbClr>
                </a:solidFill>
                <a:latin typeface="Montserrat" pitchFamily="2" charset="77"/>
              </a:rPr>
              <a:t>Hasar Tespiti Kontrolü</a:t>
            </a:r>
            <a:endParaRPr lang="en-TR" sz="1400" b="1" dirty="0">
              <a:solidFill>
                <a:srgbClr val="002452">
                  <a:alpha val="20000"/>
                </a:srgbClr>
              </a:solidFill>
              <a:latin typeface="Montserrat" pitchFamily="2" charset="77"/>
            </a:endParaRPr>
          </a:p>
        </p:txBody>
      </p:sp>
      <p:pic>
        <p:nvPicPr>
          <p:cNvPr id="12" name="Resim 9">
            <a:extLst>
              <a:ext uri="{FF2B5EF4-FFF2-40B4-BE49-F238E27FC236}">
                <a16:creationId xmlns:a16="http://schemas.microsoft.com/office/drawing/2014/main" id="{5C97ACED-51EE-5CF0-D9AC-A0CB39EEC8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2197" y="482792"/>
            <a:ext cx="49156" cy="222496"/>
          </a:xfrm>
          <a:prstGeom prst="rect">
            <a:avLst/>
          </a:prstGeom>
        </p:spPr>
      </p:pic>
      <p:pic>
        <p:nvPicPr>
          <p:cNvPr id="17" name="Resim 9">
            <a:extLst>
              <a:ext uri="{FF2B5EF4-FFF2-40B4-BE49-F238E27FC236}">
                <a16:creationId xmlns:a16="http://schemas.microsoft.com/office/drawing/2014/main" id="{A7D1181D-F243-77CC-8F98-92100D2CDD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3474335" y="468945"/>
            <a:ext cx="49156" cy="22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41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4ADAE-191B-66A0-D01C-034E3A373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>
            <a:extLst>
              <a:ext uri="{FF2B5EF4-FFF2-40B4-BE49-F238E27FC236}">
                <a16:creationId xmlns:a16="http://schemas.microsoft.com/office/drawing/2014/main" id="{7867BFB1-6211-C527-64A3-606517503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265" y="1371433"/>
            <a:ext cx="11256189" cy="4774928"/>
          </a:xfrm>
          <a:prstGeom prst="rect">
            <a:avLst/>
          </a:prstGeom>
        </p:spPr>
      </p:pic>
      <p:pic>
        <p:nvPicPr>
          <p:cNvPr id="16" name="Resim 15" descr="yazı tipi, grafik, metin, tipograf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7CA20F63-9F86-5C67-2496-29F4C143A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9257" y="276970"/>
            <a:ext cx="1617858" cy="3839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E68D2F-3B46-3375-04FC-479044F497E2}"/>
              </a:ext>
            </a:extLst>
          </p:cNvPr>
          <p:cNvSpPr txBox="1"/>
          <p:nvPr/>
        </p:nvSpPr>
        <p:spPr>
          <a:xfrm>
            <a:off x="651221" y="470216"/>
            <a:ext cx="1212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b="1" dirty="0">
                <a:solidFill>
                  <a:srgbClr val="002452">
                    <a:alpha val="20000"/>
                  </a:srgbClr>
                </a:solidFill>
                <a:latin typeface="Montserrat" pitchFamily="2" charset="77"/>
              </a:rPr>
              <a:t>Araç Kabul</a:t>
            </a:r>
            <a:endParaRPr lang="en-TR" sz="1400" b="1" dirty="0">
              <a:solidFill>
                <a:srgbClr val="002452">
                  <a:alpha val="20000"/>
                </a:srgbClr>
              </a:solidFill>
              <a:latin typeface="Montserrat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9CA51A-B199-5F81-B7FB-F719F16EFC9B}"/>
              </a:ext>
            </a:extLst>
          </p:cNvPr>
          <p:cNvSpPr txBox="1"/>
          <p:nvPr/>
        </p:nvSpPr>
        <p:spPr>
          <a:xfrm>
            <a:off x="2182197" y="470216"/>
            <a:ext cx="14029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b="1" dirty="0">
                <a:solidFill>
                  <a:srgbClr val="002452">
                    <a:alpha val="20000"/>
                  </a:srgbClr>
                </a:solidFill>
                <a:latin typeface="Montserrat" pitchFamily="2" charset="77"/>
              </a:rPr>
              <a:t>Hasar Tespiti</a:t>
            </a:r>
            <a:endParaRPr lang="en-TR" sz="1400" b="1" dirty="0">
              <a:solidFill>
                <a:srgbClr val="002452">
                  <a:alpha val="20000"/>
                </a:srgbClr>
              </a:solidFill>
              <a:latin typeface="Montserra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7F077C-192C-2880-B651-DDB71A6E1263}"/>
              </a:ext>
            </a:extLst>
          </p:cNvPr>
          <p:cNvSpPr txBox="1"/>
          <p:nvPr/>
        </p:nvSpPr>
        <p:spPr>
          <a:xfrm>
            <a:off x="3903930" y="470216"/>
            <a:ext cx="20874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b="1" dirty="0">
                <a:solidFill>
                  <a:srgbClr val="002452"/>
                </a:solidFill>
                <a:latin typeface="Montserrat" pitchFamily="2" charset="77"/>
              </a:rPr>
              <a:t>Hasar Tespiti Analizi</a:t>
            </a:r>
            <a:endParaRPr lang="en-TR" sz="1400" b="1" dirty="0">
              <a:solidFill>
                <a:srgbClr val="002452"/>
              </a:solidFill>
              <a:latin typeface="Montserrat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0384CE-A22E-8CBC-C2F7-DAF8E88E9B6E}"/>
              </a:ext>
            </a:extLst>
          </p:cNvPr>
          <p:cNvSpPr txBox="1"/>
          <p:nvPr/>
        </p:nvSpPr>
        <p:spPr>
          <a:xfrm>
            <a:off x="6310146" y="470216"/>
            <a:ext cx="2278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b="1" dirty="0">
                <a:solidFill>
                  <a:srgbClr val="002452">
                    <a:alpha val="20000"/>
                  </a:srgbClr>
                </a:solidFill>
                <a:latin typeface="Montserrat" pitchFamily="2" charset="77"/>
              </a:rPr>
              <a:t>Hasar Tespiti Kontrolü</a:t>
            </a:r>
            <a:endParaRPr lang="en-TR" sz="1400" b="1" dirty="0">
              <a:solidFill>
                <a:srgbClr val="002452">
                  <a:alpha val="20000"/>
                </a:srgbClr>
              </a:solidFill>
              <a:latin typeface="Montserrat" pitchFamily="2" charset="77"/>
            </a:endParaRPr>
          </a:p>
        </p:txBody>
      </p:sp>
      <p:pic>
        <p:nvPicPr>
          <p:cNvPr id="8" name="Resim 9">
            <a:extLst>
              <a:ext uri="{FF2B5EF4-FFF2-40B4-BE49-F238E27FC236}">
                <a16:creationId xmlns:a16="http://schemas.microsoft.com/office/drawing/2014/main" id="{92F4AA53-797D-3FB1-25E8-62D108FCD9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2332" y="512856"/>
            <a:ext cx="49156" cy="222496"/>
          </a:xfrm>
          <a:prstGeom prst="rect">
            <a:avLst/>
          </a:prstGeom>
        </p:spPr>
      </p:pic>
      <p:pic>
        <p:nvPicPr>
          <p:cNvPr id="9" name="Resim 9">
            <a:extLst>
              <a:ext uri="{FF2B5EF4-FFF2-40B4-BE49-F238E27FC236}">
                <a16:creationId xmlns:a16="http://schemas.microsoft.com/office/drawing/2014/main" id="{39DE192B-313E-08DD-ABB1-9DBE4E6D1A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5861868" y="512856"/>
            <a:ext cx="49156" cy="22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6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504E32-8910-C532-DA15-D448FBB8D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5801BB6E-7AF3-D6B4-C0CB-15E524F791DE}"/>
              </a:ext>
            </a:extLst>
          </p:cNvPr>
          <p:cNvGrpSpPr/>
          <p:nvPr/>
        </p:nvGrpSpPr>
        <p:grpSpPr>
          <a:xfrm>
            <a:off x="303910" y="1248288"/>
            <a:ext cx="2648721" cy="4949368"/>
            <a:chOff x="303910" y="1248288"/>
            <a:chExt cx="2648721" cy="4949368"/>
          </a:xfrm>
          <a:solidFill>
            <a:schemeClr val="bg1">
              <a:lumMod val="85000"/>
            </a:schemeClr>
          </a:solidFill>
        </p:grpSpPr>
        <p:sp>
          <p:nvSpPr>
            <p:cNvPr id="22" name="Yuvarlatılmış Dikdörtgen 47">
              <a:extLst>
                <a:ext uri="{FF2B5EF4-FFF2-40B4-BE49-F238E27FC236}">
                  <a16:creationId xmlns:a16="http://schemas.microsoft.com/office/drawing/2014/main" id="{61A09DC0-8696-16DA-20B0-63B78685C83A}"/>
                </a:ext>
              </a:extLst>
            </p:cNvPr>
            <p:cNvSpPr/>
            <p:nvPr/>
          </p:nvSpPr>
          <p:spPr>
            <a:xfrm>
              <a:off x="303910" y="1248288"/>
              <a:ext cx="1926320" cy="4949368"/>
            </a:xfrm>
            <a:prstGeom prst="roundRect">
              <a:avLst>
                <a:gd name="adj" fmla="val 657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400">
                <a:solidFill>
                  <a:srgbClr val="300A54"/>
                </a:solidFill>
                <a:latin typeface="Montserrat" pitchFamily="2" charset="77"/>
              </a:endParaRPr>
            </a:p>
          </p:txBody>
        </p:sp>
        <p:grpSp>
          <p:nvGrpSpPr>
            <p:cNvPr id="27" name="Grup 57">
              <a:extLst>
                <a:ext uri="{FF2B5EF4-FFF2-40B4-BE49-F238E27FC236}">
                  <a16:creationId xmlns:a16="http://schemas.microsoft.com/office/drawing/2014/main" id="{84ED09E2-3F38-394B-C2D0-3C00674EBE62}"/>
                </a:ext>
              </a:extLst>
            </p:cNvPr>
            <p:cNvGrpSpPr/>
            <p:nvPr/>
          </p:nvGrpSpPr>
          <p:grpSpPr>
            <a:xfrm>
              <a:off x="2230229" y="1391478"/>
              <a:ext cx="722402" cy="4652582"/>
              <a:chOff x="10741331" y="2599206"/>
              <a:chExt cx="722402" cy="3636517"/>
            </a:xfrm>
            <a:grpFill/>
          </p:grpSpPr>
          <p:sp>
            <p:nvSpPr>
              <p:cNvPr id="30" name="Dik Üçgen 58">
                <a:extLst>
                  <a:ext uri="{FF2B5EF4-FFF2-40B4-BE49-F238E27FC236}">
                    <a16:creationId xmlns:a16="http://schemas.microsoft.com/office/drawing/2014/main" id="{830DB684-CF72-0D9D-AA45-B3965AC439C7}"/>
                  </a:ext>
                </a:extLst>
              </p:cNvPr>
              <p:cNvSpPr/>
              <p:nvPr/>
            </p:nvSpPr>
            <p:spPr>
              <a:xfrm>
                <a:off x="10741331" y="2599206"/>
                <a:ext cx="722402" cy="1787385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latin typeface="Montserrat" pitchFamily="2" charset="77"/>
                </a:endParaRPr>
              </a:p>
            </p:txBody>
          </p:sp>
          <p:sp>
            <p:nvSpPr>
              <p:cNvPr id="31" name="Dik Üçgen 59">
                <a:extLst>
                  <a:ext uri="{FF2B5EF4-FFF2-40B4-BE49-F238E27FC236}">
                    <a16:creationId xmlns:a16="http://schemas.microsoft.com/office/drawing/2014/main" id="{360CBDBB-5EED-0CCC-8176-687848C38872}"/>
                  </a:ext>
                </a:extLst>
              </p:cNvPr>
              <p:cNvSpPr/>
              <p:nvPr/>
            </p:nvSpPr>
            <p:spPr>
              <a:xfrm flipV="1">
                <a:off x="10741331" y="4386591"/>
                <a:ext cx="722402" cy="1849132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latin typeface="Montserrat" pitchFamily="2" charset="77"/>
                </a:endParaRPr>
              </a:p>
            </p:txBody>
          </p:sp>
        </p:grpSp>
      </p:grpSp>
      <p:pic>
        <p:nvPicPr>
          <p:cNvPr id="13" name="Picture 7">
            <a:extLst>
              <a:ext uri="{FF2B5EF4-FFF2-40B4-BE49-F238E27FC236}">
                <a16:creationId xmlns:a16="http://schemas.microsoft.com/office/drawing/2014/main" id="{14839CA4-A7C4-8EA3-03D0-58728D34C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0148" y="1131216"/>
            <a:ext cx="8420659" cy="3572083"/>
          </a:xfrm>
          <a:prstGeom prst="rect">
            <a:avLst/>
          </a:prstGeom>
        </p:spPr>
      </p:pic>
      <p:pic>
        <p:nvPicPr>
          <p:cNvPr id="16" name="Resim 15" descr="yazı tipi, grafik, metin, tipograf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39CB408D-57A3-27A3-AAB5-F41D49D8D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9257" y="276970"/>
            <a:ext cx="1617858" cy="383951"/>
          </a:xfrm>
          <a:prstGeom prst="rect">
            <a:avLst/>
          </a:prstGeom>
        </p:spPr>
      </p:pic>
      <p:pic>
        <p:nvPicPr>
          <p:cNvPr id="12" name="Resim 30">
            <a:extLst>
              <a:ext uri="{FF2B5EF4-FFF2-40B4-BE49-F238E27FC236}">
                <a16:creationId xmlns:a16="http://schemas.microsoft.com/office/drawing/2014/main" id="{C5DBBAFB-34F9-1E05-B37E-B7B8F11464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35" y="2842482"/>
            <a:ext cx="1453278" cy="587973"/>
          </a:xfrm>
          <a:prstGeom prst="rect">
            <a:avLst/>
          </a:prstGeom>
        </p:spPr>
      </p:pic>
      <p:pic>
        <p:nvPicPr>
          <p:cNvPr id="15" name="Resim 27">
            <a:extLst>
              <a:ext uri="{FF2B5EF4-FFF2-40B4-BE49-F238E27FC236}">
                <a16:creationId xmlns:a16="http://schemas.microsoft.com/office/drawing/2014/main" id="{886E5205-0049-D10A-AA64-29B97EA19F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35" y="3900750"/>
            <a:ext cx="1527868" cy="57499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74EC06C-89F9-0E0F-05D8-8DACBC1EE3F6}"/>
              </a:ext>
            </a:extLst>
          </p:cNvPr>
          <p:cNvGrpSpPr/>
          <p:nvPr/>
        </p:nvGrpSpPr>
        <p:grpSpPr>
          <a:xfrm>
            <a:off x="7881331" y="3429000"/>
            <a:ext cx="3741235" cy="2919056"/>
            <a:chOff x="5653957" y="2591990"/>
            <a:chExt cx="3741235" cy="29190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EC3DB81-FE0F-9666-8D2A-3EAF4D87A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53957" y="2591990"/>
              <a:ext cx="3741235" cy="291905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29" name="Resim 30">
              <a:extLst>
                <a:ext uri="{FF2B5EF4-FFF2-40B4-BE49-F238E27FC236}">
                  <a16:creationId xmlns:a16="http://schemas.microsoft.com/office/drawing/2014/main" id="{58693FB0-A3AE-BD9D-9231-E51FE6C18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7990" y="5170056"/>
              <a:ext cx="646084" cy="261395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C07AD18-EC7A-4F0D-4246-57D5304E87A3}"/>
              </a:ext>
            </a:extLst>
          </p:cNvPr>
          <p:cNvSpPr txBox="1"/>
          <p:nvPr/>
        </p:nvSpPr>
        <p:spPr>
          <a:xfrm>
            <a:off x="651221" y="470216"/>
            <a:ext cx="1212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b="1" dirty="0">
                <a:solidFill>
                  <a:srgbClr val="002452">
                    <a:alpha val="20000"/>
                  </a:srgbClr>
                </a:solidFill>
                <a:latin typeface="Montserrat" pitchFamily="2" charset="77"/>
              </a:rPr>
              <a:t>Araç Kabul</a:t>
            </a:r>
            <a:endParaRPr lang="en-TR" sz="1400" b="1" dirty="0">
              <a:solidFill>
                <a:srgbClr val="002452">
                  <a:alpha val="20000"/>
                </a:srgbClr>
              </a:solidFill>
              <a:latin typeface="Montserrat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3BC6EF-4E1D-3392-72CA-7F6014595242}"/>
              </a:ext>
            </a:extLst>
          </p:cNvPr>
          <p:cNvSpPr txBox="1"/>
          <p:nvPr/>
        </p:nvSpPr>
        <p:spPr>
          <a:xfrm>
            <a:off x="2182197" y="470216"/>
            <a:ext cx="14029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b="1" dirty="0">
                <a:solidFill>
                  <a:srgbClr val="002452">
                    <a:alpha val="20000"/>
                  </a:srgbClr>
                </a:solidFill>
                <a:latin typeface="Montserrat" pitchFamily="2" charset="77"/>
              </a:rPr>
              <a:t>Hasar Tespiti</a:t>
            </a:r>
            <a:endParaRPr lang="en-TR" sz="1400" b="1" dirty="0">
              <a:solidFill>
                <a:srgbClr val="002452">
                  <a:alpha val="20000"/>
                </a:srgbClr>
              </a:solidFill>
              <a:latin typeface="Montserrat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35948D-83C9-666D-11F2-C86E2FCDB1AE}"/>
              </a:ext>
            </a:extLst>
          </p:cNvPr>
          <p:cNvSpPr txBox="1"/>
          <p:nvPr/>
        </p:nvSpPr>
        <p:spPr>
          <a:xfrm>
            <a:off x="3903930" y="470216"/>
            <a:ext cx="20874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b="1" dirty="0">
                <a:solidFill>
                  <a:srgbClr val="002452"/>
                </a:solidFill>
                <a:latin typeface="Montserrat" pitchFamily="2" charset="77"/>
              </a:rPr>
              <a:t>Hasar Tespiti Analizi</a:t>
            </a:r>
            <a:endParaRPr lang="en-TR" sz="1400" b="1" dirty="0">
              <a:solidFill>
                <a:srgbClr val="002452"/>
              </a:solidFill>
              <a:latin typeface="Montserrat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FA21C9-F118-49EA-4352-3956459BF142}"/>
              </a:ext>
            </a:extLst>
          </p:cNvPr>
          <p:cNvSpPr txBox="1"/>
          <p:nvPr/>
        </p:nvSpPr>
        <p:spPr>
          <a:xfrm>
            <a:off x="6310146" y="470216"/>
            <a:ext cx="2278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b="1" dirty="0">
                <a:solidFill>
                  <a:srgbClr val="002452">
                    <a:alpha val="20000"/>
                  </a:srgbClr>
                </a:solidFill>
                <a:latin typeface="Montserrat" pitchFamily="2" charset="77"/>
              </a:rPr>
              <a:t>Hasar Tespiti Kontrolü</a:t>
            </a:r>
            <a:endParaRPr lang="en-TR" sz="1400" b="1" dirty="0">
              <a:solidFill>
                <a:srgbClr val="002452">
                  <a:alpha val="20000"/>
                </a:srgbClr>
              </a:solidFill>
              <a:latin typeface="Montserrat" pitchFamily="2" charset="77"/>
            </a:endParaRPr>
          </a:p>
        </p:txBody>
      </p:sp>
      <p:pic>
        <p:nvPicPr>
          <p:cNvPr id="20" name="Resim 9">
            <a:extLst>
              <a:ext uri="{FF2B5EF4-FFF2-40B4-BE49-F238E27FC236}">
                <a16:creationId xmlns:a16="http://schemas.microsoft.com/office/drawing/2014/main" id="{7CA249B4-2F36-3373-D89F-DAE110F73B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2332" y="512856"/>
            <a:ext cx="49156" cy="222496"/>
          </a:xfrm>
          <a:prstGeom prst="rect">
            <a:avLst/>
          </a:prstGeom>
        </p:spPr>
      </p:pic>
      <p:pic>
        <p:nvPicPr>
          <p:cNvPr id="21" name="Resim 9">
            <a:extLst>
              <a:ext uri="{FF2B5EF4-FFF2-40B4-BE49-F238E27FC236}">
                <a16:creationId xmlns:a16="http://schemas.microsoft.com/office/drawing/2014/main" id="{D9174CCE-F510-C248-7BF3-D47709B5B4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5861868" y="512856"/>
            <a:ext cx="49156" cy="22249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5D4DDE3-0CD0-D1CD-25A7-CE1679FE50BE}"/>
              </a:ext>
            </a:extLst>
          </p:cNvPr>
          <p:cNvSpPr/>
          <p:nvPr/>
        </p:nvSpPr>
        <p:spPr>
          <a:xfrm>
            <a:off x="3259174" y="1574627"/>
            <a:ext cx="732375" cy="50617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cxnSp>
        <p:nvCxnSpPr>
          <p:cNvPr id="28" name="Eğri Bağlayıcı 27">
            <a:extLst>
              <a:ext uri="{FF2B5EF4-FFF2-40B4-BE49-F238E27FC236}">
                <a16:creationId xmlns:a16="http://schemas.microsoft.com/office/drawing/2014/main" id="{9C5F709F-B916-0408-DB3F-48408B240B44}"/>
              </a:ext>
            </a:extLst>
          </p:cNvPr>
          <p:cNvCxnSpPr>
            <a:cxnSpLocks/>
            <a:stCxn id="7" idx="6"/>
          </p:cNvCxnSpPr>
          <p:nvPr/>
        </p:nvCxnSpPr>
        <p:spPr>
          <a:xfrm>
            <a:off x="3991549" y="1827712"/>
            <a:ext cx="4254837" cy="2131878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33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A49AD-2267-3547-AB1E-893F4CD8C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86E34EC-F47A-AF7B-EEB5-6F694A2D83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496" b="5566"/>
          <a:stretch/>
        </p:blipFill>
        <p:spPr>
          <a:xfrm>
            <a:off x="721241" y="1046108"/>
            <a:ext cx="10540240" cy="5425173"/>
          </a:xfrm>
          <a:prstGeom prst="rect">
            <a:avLst/>
          </a:prstGeom>
        </p:spPr>
      </p:pic>
      <p:pic>
        <p:nvPicPr>
          <p:cNvPr id="11" name="Resim 10" descr="yazı tipi, grafik, metin, tipograf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9E1E8086-0BDE-78F7-9A07-6395AF45D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9257" y="276970"/>
            <a:ext cx="1617858" cy="3839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5DCE73-7027-48AC-D6FC-B8C5E07CC7D3}"/>
              </a:ext>
            </a:extLst>
          </p:cNvPr>
          <p:cNvSpPr txBox="1"/>
          <p:nvPr/>
        </p:nvSpPr>
        <p:spPr>
          <a:xfrm>
            <a:off x="651221" y="470216"/>
            <a:ext cx="1212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b="1" dirty="0">
                <a:solidFill>
                  <a:srgbClr val="002452">
                    <a:alpha val="20000"/>
                  </a:srgbClr>
                </a:solidFill>
                <a:latin typeface="Montserrat" pitchFamily="2" charset="77"/>
              </a:rPr>
              <a:t>Araç Kabul</a:t>
            </a:r>
            <a:endParaRPr lang="en-TR" sz="1400" b="1" dirty="0">
              <a:solidFill>
                <a:srgbClr val="002452">
                  <a:alpha val="20000"/>
                </a:srgbClr>
              </a:solidFill>
              <a:latin typeface="Montserra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E30CD7-857B-2387-9408-BA087B5DBB85}"/>
              </a:ext>
            </a:extLst>
          </p:cNvPr>
          <p:cNvSpPr txBox="1"/>
          <p:nvPr/>
        </p:nvSpPr>
        <p:spPr>
          <a:xfrm>
            <a:off x="2182197" y="470216"/>
            <a:ext cx="14029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b="1" dirty="0">
                <a:solidFill>
                  <a:srgbClr val="002452">
                    <a:alpha val="20000"/>
                  </a:srgbClr>
                </a:solidFill>
                <a:latin typeface="Montserrat" pitchFamily="2" charset="77"/>
              </a:rPr>
              <a:t>Hasar Tespiti</a:t>
            </a:r>
            <a:endParaRPr lang="en-TR" sz="1400" b="1" dirty="0">
              <a:solidFill>
                <a:srgbClr val="002452">
                  <a:alpha val="20000"/>
                </a:srgbClr>
              </a:solidFill>
              <a:latin typeface="Montserrat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9CE131-8D7C-FB8B-820E-C4F3E60F77EB}"/>
              </a:ext>
            </a:extLst>
          </p:cNvPr>
          <p:cNvSpPr txBox="1"/>
          <p:nvPr/>
        </p:nvSpPr>
        <p:spPr>
          <a:xfrm>
            <a:off x="3903930" y="470216"/>
            <a:ext cx="20874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b="1" dirty="0">
                <a:solidFill>
                  <a:srgbClr val="002452">
                    <a:alpha val="20000"/>
                  </a:srgbClr>
                </a:solidFill>
                <a:latin typeface="Montserrat" pitchFamily="2" charset="77"/>
              </a:rPr>
              <a:t>Hasar Tespiti Analizi</a:t>
            </a:r>
            <a:endParaRPr lang="en-TR" sz="1400" b="1" dirty="0">
              <a:solidFill>
                <a:srgbClr val="002452">
                  <a:alpha val="20000"/>
                </a:srgbClr>
              </a:solidFill>
              <a:latin typeface="Montserra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072383-5983-7056-5822-93C198535740}"/>
              </a:ext>
            </a:extLst>
          </p:cNvPr>
          <p:cNvSpPr txBox="1"/>
          <p:nvPr/>
        </p:nvSpPr>
        <p:spPr>
          <a:xfrm>
            <a:off x="6310146" y="470216"/>
            <a:ext cx="2278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b="1" dirty="0">
                <a:solidFill>
                  <a:srgbClr val="002452"/>
                </a:solidFill>
                <a:latin typeface="Montserrat" pitchFamily="2" charset="77"/>
              </a:rPr>
              <a:t>Hasar Tespiti Kontrolü</a:t>
            </a:r>
            <a:endParaRPr lang="en-TR" sz="1400" b="1" dirty="0">
              <a:solidFill>
                <a:srgbClr val="002452"/>
              </a:solidFill>
              <a:latin typeface="Montserrat" pitchFamily="2" charset="77"/>
            </a:endParaRPr>
          </a:p>
        </p:txBody>
      </p:sp>
      <p:pic>
        <p:nvPicPr>
          <p:cNvPr id="15" name="Resim 9">
            <a:extLst>
              <a:ext uri="{FF2B5EF4-FFF2-40B4-BE49-F238E27FC236}">
                <a16:creationId xmlns:a16="http://schemas.microsoft.com/office/drawing/2014/main" id="{09EFB7A3-8816-91E1-DE90-A892EAEEC2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8960" y="512856"/>
            <a:ext cx="49156" cy="222496"/>
          </a:xfrm>
          <a:prstGeom prst="rect">
            <a:avLst/>
          </a:prstGeom>
        </p:spPr>
      </p:pic>
      <p:pic>
        <p:nvPicPr>
          <p:cNvPr id="18" name="Resim 9">
            <a:extLst>
              <a:ext uri="{FF2B5EF4-FFF2-40B4-BE49-F238E27FC236}">
                <a16:creationId xmlns:a16="http://schemas.microsoft.com/office/drawing/2014/main" id="{AC609F31-66FB-3A6A-AC46-B674169C8B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8452946" y="512856"/>
            <a:ext cx="49156" cy="222496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5C5C0D6-65D0-9B46-33B1-7FFB4C35376B}"/>
              </a:ext>
            </a:extLst>
          </p:cNvPr>
          <p:cNvSpPr/>
          <p:nvPr/>
        </p:nvSpPr>
        <p:spPr>
          <a:xfrm>
            <a:off x="1879200" y="1152380"/>
            <a:ext cx="2124000" cy="522000"/>
          </a:xfrm>
          <a:prstGeom prst="roundRect">
            <a:avLst/>
          </a:prstGeom>
          <a:ln w="19050" cap="rnd">
            <a:solidFill>
              <a:srgbClr val="4161A9"/>
            </a:solidFill>
            <a:headEnd type="none" w="sm" len="med"/>
            <a:tailEnd type="oval"/>
          </a:ln>
          <a:effectLst>
            <a:outerShdw blurRad="50800" dir="5400000" algn="ctr" rotWithShape="0">
              <a:schemeClr val="tx2">
                <a:lumMod val="25000"/>
                <a:lumOff val="7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229194"/>
            <a:endParaRPr lang="en-TR" sz="1704" b="1" dirty="0">
              <a:solidFill>
                <a:srgbClr val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61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Resim 28">
            <a:extLst>
              <a:ext uri="{FF2B5EF4-FFF2-40B4-BE49-F238E27FC236}">
                <a16:creationId xmlns:a16="http://schemas.microsoft.com/office/drawing/2014/main" id="{A298016D-1B2A-0814-9A7B-4146DE6682F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"/>
          </a:blip>
          <a:stretch>
            <a:fillRect/>
          </a:stretch>
        </p:blipFill>
        <p:spPr>
          <a:xfrm>
            <a:off x="3254335" y="1824294"/>
            <a:ext cx="5683331" cy="320941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64233" y="1293564"/>
            <a:ext cx="124234" cy="25965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045"/>
              </a:lnSpc>
            </a:pPr>
            <a:r>
              <a:rPr lang="en-US" sz="1700" b="1" dirty="0">
                <a:solidFill>
                  <a:srgbClr val="002452"/>
                </a:solidFill>
                <a:latin typeface="Barlow SemiBold" pitchFamily="2" charset="0"/>
                <a:ea typeface="Barlow" pitchFamily="34" charset="-122"/>
                <a:cs typeface="Barlow" pitchFamily="34" charset="-120"/>
              </a:rPr>
              <a:t>1</a:t>
            </a:r>
            <a:endParaRPr lang="en-US" sz="1700" dirty="0">
              <a:solidFill>
                <a:srgbClr val="002452"/>
              </a:solidFill>
              <a:latin typeface="Barlow SemiBold" pitchFamily="2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1086513" y="1282750"/>
            <a:ext cx="2194718" cy="27047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130"/>
              </a:lnSpc>
            </a:pPr>
            <a:r>
              <a:rPr lang="en-US" sz="1704" b="1" dirty="0">
                <a:solidFill>
                  <a:srgbClr val="002452"/>
                </a:solidFill>
                <a:latin typeface="Barlow SemiBold" pitchFamily="2" charset="0"/>
                <a:ea typeface="Barlow" pitchFamily="34" charset="-122"/>
                <a:cs typeface="Barlow" pitchFamily="34" charset="-120"/>
              </a:rPr>
              <a:t>Çoklu Platform Desteği</a:t>
            </a:r>
            <a:endParaRPr lang="en-US" sz="1704" dirty="0">
              <a:solidFill>
                <a:srgbClr val="002452"/>
              </a:solidFill>
              <a:latin typeface="Barlow SemiBold" pitchFamily="2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1086512" y="1651844"/>
            <a:ext cx="5934472" cy="52625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072"/>
              </a:lnSpc>
            </a:pPr>
            <a:r>
              <a:rPr lang="en-US" sz="1295">
                <a:solidFill>
                  <a:srgbClr val="4161A9"/>
                </a:solidFill>
                <a:latin typeface="Barlow" panose="00000500000000000000" pitchFamily="2" charset="0"/>
                <a:ea typeface="Montserrat" pitchFamily="34" charset="-122"/>
                <a:cs typeface="Arial" panose="020B0604020202020204" pitchFamily="34" charset="0"/>
              </a:rPr>
              <a:t>Tüm uygulamalar akıllı cep telefonları, tabletler ve bilgisayardan kullanılabilir. İşletim sistemi ya da ortam kısıtlaması yoktur.</a:t>
            </a:r>
            <a:endParaRPr lang="en-US" sz="1295" dirty="0">
              <a:solidFill>
                <a:srgbClr val="4161A9"/>
              </a:solidFill>
              <a:latin typeface="Barlow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664436" y="2534288"/>
            <a:ext cx="145356" cy="25965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045"/>
              </a:lnSpc>
            </a:pPr>
            <a:r>
              <a:rPr lang="en-US" sz="1700" b="1" dirty="0">
                <a:solidFill>
                  <a:srgbClr val="002452"/>
                </a:solidFill>
                <a:latin typeface="Barlow SemiBold" pitchFamily="2" charset="0"/>
                <a:ea typeface="Barlow" pitchFamily="34" charset="-122"/>
                <a:cs typeface="Barlow" pitchFamily="34" charset="-120"/>
              </a:rPr>
              <a:t>2</a:t>
            </a:r>
            <a:endParaRPr lang="en-US" sz="1700" dirty="0">
              <a:solidFill>
                <a:srgbClr val="002452"/>
              </a:solidFill>
              <a:latin typeface="Barlow SemiBold" pitchFamily="2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1086513" y="2527449"/>
            <a:ext cx="2164060" cy="27047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130"/>
              </a:lnSpc>
            </a:pPr>
            <a:r>
              <a:rPr lang="en-US" sz="1704" b="1" dirty="0">
                <a:solidFill>
                  <a:srgbClr val="002452"/>
                </a:solidFill>
                <a:latin typeface="Barlow SemiBold" pitchFamily="2" charset="0"/>
                <a:ea typeface="Barlow" pitchFamily="34" charset="-122"/>
                <a:cs typeface="Barlow" pitchFamily="34" charset="-120"/>
              </a:rPr>
              <a:t>Kolay Erişim</a:t>
            </a:r>
            <a:endParaRPr lang="en-US" sz="1704" dirty="0">
              <a:solidFill>
                <a:srgbClr val="002452"/>
              </a:solidFill>
              <a:latin typeface="Barlow SemiBold" pitchFamily="2" charset="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1086512" y="2896543"/>
            <a:ext cx="6045808" cy="78938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072"/>
              </a:lnSpc>
            </a:pPr>
            <a:r>
              <a:rPr lang="en-US" sz="1295" dirty="0">
                <a:solidFill>
                  <a:srgbClr val="4161A9"/>
                </a:solidFill>
                <a:latin typeface="Barlow" panose="00000500000000000000" pitchFamily="2" charset="0"/>
                <a:ea typeface="Montserrat" pitchFamily="34" charset="-122"/>
                <a:cs typeface="Arial" panose="020B0604020202020204" pitchFamily="34" charset="0"/>
              </a:rPr>
              <a:t>Uygulamaların çalışması için </a:t>
            </a:r>
            <a:r>
              <a:rPr lang="en-US" sz="1295" b="1" dirty="0">
                <a:solidFill>
                  <a:srgbClr val="4161A9"/>
                </a:solidFill>
                <a:latin typeface="Barlow" panose="00000500000000000000" pitchFamily="2" charset="0"/>
                <a:ea typeface="Montserrat" pitchFamily="34" charset="-122"/>
                <a:cs typeface="Arial" panose="020B0604020202020204" pitchFamily="34" charset="0"/>
              </a:rPr>
              <a:t>cihazlara </a:t>
            </a:r>
            <a:r>
              <a:rPr lang="en-US" sz="1400" b="1" dirty="0">
                <a:solidFill>
                  <a:srgbClr val="4161A9"/>
                </a:solidFill>
                <a:latin typeface="Barlow" panose="00000500000000000000" pitchFamily="2" charset="0"/>
                <a:ea typeface="Montserrat" pitchFamily="34" charset="-122"/>
                <a:cs typeface="Arial" panose="020B0604020202020204" pitchFamily="34" charset="0"/>
              </a:rPr>
              <a:t>uygulama indirmeye gerek kalmaz</a:t>
            </a:r>
            <a:r>
              <a:rPr lang="en-US" sz="1400" dirty="0">
                <a:solidFill>
                  <a:srgbClr val="4161A9"/>
                </a:solidFill>
                <a:latin typeface="Barlow" panose="00000500000000000000" pitchFamily="2" charset="0"/>
                <a:ea typeface="Montserrat" pitchFamily="34" charset="-122"/>
                <a:cs typeface="Arial" panose="020B0604020202020204" pitchFamily="34" charset="0"/>
              </a:rPr>
              <a:t>. </a:t>
            </a:r>
            <a:r>
              <a:rPr lang="en-US" sz="1295" dirty="0">
                <a:solidFill>
                  <a:srgbClr val="4161A9"/>
                </a:solidFill>
                <a:latin typeface="Barlow" panose="00000500000000000000" pitchFamily="2" charset="0"/>
                <a:ea typeface="Montserrat" pitchFamily="34" charset="-122"/>
                <a:cs typeface="Arial" panose="020B0604020202020204" pitchFamily="34" charset="0"/>
              </a:rPr>
              <a:t>SMS linki ile uygulama başlatılır ve tarayıcı üzerinden direkt çalışmaya başlar.</a:t>
            </a:r>
            <a:endParaRPr lang="en-US" sz="1295" dirty="0">
              <a:solidFill>
                <a:srgbClr val="4161A9"/>
              </a:solidFill>
              <a:latin typeface="Barlow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15" name="Text 11"/>
          <p:cNvSpPr/>
          <p:nvPr/>
        </p:nvSpPr>
        <p:spPr>
          <a:xfrm>
            <a:off x="664233" y="3930254"/>
            <a:ext cx="140196" cy="25965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045"/>
              </a:lnSpc>
            </a:pPr>
            <a:r>
              <a:rPr lang="en-US" sz="1700" b="1" dirty="0">
                <a:solidFill>
                  <a:srgbClr val="002452"/>
                </a:solidFill>
                <a:latin typeface="Barlow SemiBold" pitchFamily="2" charset="0"/>
                <a:ea typeface="Barlow" pitchFamily="34" charset="-122"/>
                <a:cs typeface="Barlow" pitchFamily="34" charset="-120"/>
              </a:rPr>
              <a:t>3</a:t>
            </a:r>
            <a:endParaRPr lang="en-US" sz="1700" dirty="0">
              <a:solidFill>
                <a:srgbClr val="002452"/>
              </a:solidFill>
              <a:latin typeface="Barlow SemiBold" pitchFamily="2" charset="0"/>
            </a:endParaRPr>
          </a:p>
        </p:txBody>
      </p:sp>
      <p:sp>
        <p:nvSpPr>
          <p:cNvPr id="16" name="Text 12"/>
          <p:cNvSpPr/>
          <p:nvPr/>
        </p:nvSpPr>
        <p:spPr>
          <a:xfrm>
            <a:off x="1086513" y="3924847"/>
            <a:ext cx="2164060" cy="27047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130"/>
              </a:lnSpc>
            </a:pPr>
            <a:r>
              <a:rPr lang="en-US" sz="1704" b="1" dirty="0">
                <a:solidFill>
                  <a:srgbClr val="002452"/>
                </a:solidFill>
                <a:latin typeface="Barlow SemiBold" pitchFamily="2" charset="0"/>
                <a:ea typeface="Barlow" pitchFamily="34" charset="-122"/>
                <a:cs typeface="Barlow" pitchFamily="34" charset="-120"/>
              </a:rPr>
              <a:t>Güvenlik Önlemleri</a:t>
            </a:r>
            <a:endParaRPr lang="en-US" sz="1704" dirty="0">
              <a:solidFill>
                <a:srgbClr val="002452"/>
              </a:solidFill>
              <a:latin typeface="Barlow SemiBold" pitchFamily="2" charset="0"/>
            </a:endParaRPr>
          </a:p>
        </p:txBody>
      </p:sp>
      <p:sp>
        <p:nvSpPr>
          <p:cNvPr id="17" name="Text 13"/>
          <p:cNvSpPr/>
          <p:nvPr/>
        </p:nvSpPr>
        <p:spPr>
          <a:xfrm>
            <a:off x="1086512" y="4293942"/>
            <a:ext cx="5934472" cy="78938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072"/>
              </a:lnSpc>
            </a:pPr>
            <a:r>
              <a:rPr lang="en-US" sz="1295" dirty="0">
                <a:solidFill>
                  <a:srgbClr val="4161A9"/>
                </a:solidFill>
                <a:latin typeface="Barlow" panose="00000500000000000000" pitchFamily="2" charset="0"/>
                <a:ea typeface="Montserrat" pitchFamily="34" charset="-122"/>
                <a:cs typeface="Arial" panose="020B0604020202020204" pitchFamily="34" charset="0"/>
              </a:rPr>
              <a:t>Suistimali önlemek </a:t>
            </a:r>
            <a:r>
              <a:rPr lang="tr-TR" sz="1295" dirty="0">
                <a:solidFill>
                  <a:srgbClr val="4161A9"/>
                </a:solidFill>
                <a:latin typeface="Barlow" panose="00000500000000000000" pitchFamily="2" charset="0"/>
                <a:ea typeface="Montserrat" pitchFamily="34" charset="-122"/>
                <a:cs typeface="Arial" panose="020B0604020202020204" pitchFamily="34" charset="0"/>
              </a:rPr>
              <a:t>amacıyla tüm görüntüler anlık, lokasyon doğrulaması yapılarak canlı olarak yapay zeka uygulamasına şeffaf olarak aktarılır.</a:t>
            </a:r>
            <a:endParaRPr lang="en-US" sz="1295" dirty="0">
              <a:solidFill>
                <a:srgbClr val="4161A9"/>
              </a:solidFill>
              <a:latin typeface="Barlow" panose="000005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6E20FEF-E69E-AC0E-5DE2-1A7C5373BA5C}"/>
              </a:ext>
            </a:extLst>
          </p:cNvPr>
          <p:cNvGrpSpPr/>
          <p:nvPr/>
        </p:nvGrpSpPr>
        <p:grpSpPr>
          <a:xfrm>
            <a:off x="8017743" y="1094858"/>
            <a:ext cx="3622136" cy="2310544"/>
            <a:chOff x="5408088" y="1535651"/>
            <a:chExt cx="4346563" cy="2772653"/>
          </a:xfrm>
        </p:grpSpPr>
        <p:pic>
          <p:nvPicPr>
            <p:cNvPr id="19" name="Resim 4">
              <a:extLst>
                <a:ext uri="{FF2B5EF4-FFF2-40B4-BE49-F238E27FC236}">
                  <a16:creationId xmlns:a16="http://schemas.microsoft.com/office/drawing/2014/main" id="{34D84A35-D6F5-B0F2-5466-EA82F4460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08088" y="1535651"/>
              <a:ext cx="4346563" cy="2772653"/>
            </a:xfrm>
            <a:prstGeom prst="rect">
              <a:avLst/>
            </a:prstGeom>
            <a:effectLst>
              <a:reflection blurRad="6350" stA="18893" endPos="55000" dir="5400000" sy="-100000" algn="bl" rotWithShape="0"/>
            </a:effectLst>
          </p:spPr>
        </p:pic>
        <p:pic>
          <p:nvPicPr>
            <p:cNvPr id="20" name="Resim 5">
              <a:extLst>
                <a:ext uri="{FF2B5EF4-FFF2-40B4-BE49-F238E27FC236}">
                  <a16:creationId xmlns:a16="http://schemas.microsoft.com/office/drawing/2014/main" id="{12007669-81C0-AEF3-48A2-2F8AB19827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429"/>
            <a:stretch/>
          </p:blipFill>
          <p:spPr>
            <a:xfrm>
              <a:off x="6021867" y="1674443"/>
              <a:ext cx="3119007" cy="1913207"/>
            </a:xfrm>
            <a:prstGeom prst="rect">
              <a:avLst/>
            </a:prstGeom>
          </p:spPr>
        </p:pic>
      </p:grpSp>
      <p:grpSp>
        <p:nvGrpSpPr>
          <p:cNvPr id="21" name="Grup 12">
            <a:extLst>
              <a:ext uri="{FF2B5EF4-FFF2-40B4-BE49-F238E27FC236}">
                <a16:creationId xmlns:a16="http://schemas.microsoft.com/office/drawing/2014/main" id="{C518D7CC-B21C-167A-4066-9A2F29A70A7B}"/>
              </a:ext>
            </a:extLst>
          </p:cNvPr>
          <p:cNvGrpSpPr/>
          <p:nvPr/>
        </p:nvGrpSpPr>
        <p:grpSpPr>
          <a:xfrm>
            <a:off x="8665708" y="4152291"/>
            <a:ext cx="2326206" cy="1205893"/>
            <a:chOff x="2274482" y="2781423"/>
            <a:chExt cx="2093585" cy="1085303"/>
          </a:xfrm>
          <a:effectLst>
            <a:reflection blurRad="6350" stA="19000" endPos="55000" dir="5400000" sy="-100000" algn="bl" rotWithShape="0"/>
          </a:effectLst>
        </p:grpSpPr>
        <p:pic>
          <p:nvPicPr>
            <p:cNvPr id="22" name="Resim 10">
              <a:extLst>
                <a:ext uri="{FF2B5EF4-FFF2-40B4-BE49-F238E27FC236}">
                  <a16:creationId xmlns:a16="http://schemas.microsoft.com/office/drawing/2014/main" id="{47229E28-10EB-F70F-CA99-D369433DF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2778623" y="2277282"/>
              <a:ext cx="1085303" cy="2093585"/>
            </a:xfrm>
            <a:prstGeom prst="rect">
              <a:avLst/>
            </a:prstGeom>
          </p:spPr>
        </p:pic>
        <p:pic>
          <p:nvPicPr>
            <p:cNvPr id="23" name="Resim 11">
              <a:extLst>
                <a:ext uri="{FF2B5EF4-FFF2-40B4-BE49-F238E27FC236}">
                  <a16:creationId xmlns:a16="http://schemas.microsoft.com/office/drawing/2014/main" id="{A8E36A96-5BAD-634E-8B23-ACD7501FC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79710" y="2878091"/>
              <a:ext cx="1874790" cy="903334"/>
            </a:xfrm>
            <a:prstGeom prst="rect">
              <a:avLst/>
            </a:prstGeom>
          </p:spPr>
        </p:pic>
      </p:grpSp>
      <p:sp>
        <p:nvSpPr>
          <p:cNvPr id="4" name="Text 11">
            <a:extLst>
              <a:ext uri="{FF2B5EF4-FFF2-40B4-BE49-F238E27FC236}">
                <a16:creationId xmlns:a16="http://schemas.microsoft.com/office/drawing/2014/main" id="{9EA651CD-354E-D2D2-DF4D-0BB9516169F2}"/>
              </a:ext>
            </a:extLst>
          </p:cNvPr>
          <p:cNvSpPr/>
          <p:nvPr/>
        </p:nvSpPr>
        <p:spPr>
          <a:xfrm>
            <a:off x="664233" y="5253948"/>
            <a:ext cx="140196" cy="25965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045"/>
              </a:lnSpc>
            </a:pPr>
            <a:r>
              <a:rPr lang="tr-TR" sz="1700" b="1" dirty="0">
                <a:solidFill>
                  <a:srgbClr val="002452"/>
                </a:solidFill>
                <a:latin typeface="Barlow SemiBold" pitchFamily="2" charset="0"/>
              </a:rPr>
              <a:t>4</a:t>
            </a:r>
            <a:endParaRPr lang="en-US" sz="1700" dirty="0">
              <a:solidFill>
                <a:srgbClr val="002452"/>
              </a:solidFill>
              <a:latin typeface="Barlow SemiBold" pitchFamily="2" charset="0"/>
            </a:endParaRPr>
          </a:p>
        </p:txBody>
      </p:sp>
      <p:sp>
        <p:nvSpPr>
          <p:cNvPr id="25" name="Text 12">
            <a:extLst>
              <a:ext uri="{FF2B5EF4-FFF2-40B4-BE49-F238E27FC236}">
                <a16:creationId xmlns:a16="http://schemas.microsoft.com/office/drawing/2014/main" id="{EDB8E595-3B5D-80FA-D8A0-124FC079539D}"/>
              </a:ext>
            </a:extLst>
          </p:cNvPr>
          <p:cNvSpPr/>
          <p:nvPr/>
        </p:nvSpPr>
        <p:spPr>
          <a:xfrm>
            <a:off x="1086513" y="5243134"/>
            <a:ext cx="2164060" cy="27047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130"/>
              </a:lnSpc>
            </a:pPr>
            <a:r>
              <a:rPr lang="tr-TR" sz="1704" b="1" dirty="0">
                <a:solidFill>
                  <a:srgbClr val="002452"/>
                </a:solidFill>
                <a:latin typeface="Barlow SemiBold" pitchFamily="2" charset="0"/>
                <a:ea typeface="Barlow" pitchFamily="34" charset="-122"/>
                <a:cs typeface="Barlow" pitchFamily="34" charset="-120"/>
              </a:rPr>
              <a:t>Maliyet ve Zaman Tasarrufu</a:t>
            </a:r>
            <a:endParaRPr lang="en-US" sz="1704" dirty="0">
              <a:solidFill>
                <a:srgbClr val="002452"/>
              </a:solidFill>
              <a:latin typeface="Barlow SemiBold" pitchFamily="2" charset="0"/>
            </a:endParaRPr>
          </a:p>
        </p:txBody>
      </p:sp>
      <p:sp>
        <p:nvSpPr>
          <p:cNvPr id="26" name="Text 13">
            <a:extLst>
              <a:ext uri="{FF2B5EF4-FFF2-40B4-BE49-F238E27FC236}">
                <a16:creationId xmlns:a16="http://schemas.microsoft.com/office/drawing/2014/main" id="{60013153-C3DA-D00F-02D7-6798EC2D3839}"/>
              </a:ext>
            </a:extLst>
          </p:cNvPr>
          <p:cNvSpPr/>
          <p:nvPr/>
        </p:nvSpPr>
        <p:spPr>
          <a:xfrm>
            <a:off x="1086512" y="5612229"/>
            <a:ext cx="5934472" cy="78938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072"/>
              </a:lnSpc>
            </a:pPr>
            <a:r>
              <a:rPr lang="tr-TR" sz="1295" dirty="0">
                <a:solidFill>
                  <a:srgbClr val="4161A9"/>
                </a:solidFill>
                <a:latin typeface="Barlow" panose="00000500000000000000" pitchFamily="2" charset="0"/>
                <a:ea typeface="Montserrat" pitchFamily="34" charset="-122"/>
                <a:cs typeface="Arial" panose="020B0604020202020204" pitchFamily="34" charset="0"/>
              </a:rPr>
              <a:t>Dosya Süreleri 7 Güne kadar kısalır. Pratik hasar tespiti yönetimi ile süreçler verimli hale gelir, ikame maliyeti düşer.</a:t>
            </a:r>
            <a:endParaRPr lang="en-US" sz="1295" dirty="0">
              <a:solidFill>
                <a:srgbClr val="4161A9"/>
              </a:solidFill>
              <a:latin typeface="Barlow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7" name="Resim 26" descr="yazı tipi, grafik, metin, tipograf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60599BA0-C987-FAC5-FB9C-A54C5B6D22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99257" y="276970"/>
            <a:ext cx="1617858" cy="383951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FE7B437F-D90A-F2DE-873F-8BB5091747AA}"/>
              </a:ext>
            </a:extLst>
          </p:cNvPr>
          <p:cNvSpPr txBox="1"/>
          <p:nvPr/>
        </p:nvSpPr>
        <p:spPr>
          <a:xfrm>
            <a:off x="626227" y="273342"/>
            <a:ext cx="6855042" cy="509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730"/>
              </a:lnSpc>
            </a:pPr>
            <a:r>
              <a:rPr lang="tr-TR" sz="2400" b="1" spc="300" dirty="0" err="1">
                <a:solidFill>
                  <a:srgbClr val="002452"/>
                </a:solidFill>
                <a:latin typeface="Barlow SemiBold" pitchFamily="2" charset="0"/>
                <a:ea typeface="Barlow" pitchFamily="34" charset="-122"/>
                <a:cs typeface="Barlow" pitchFamily="34" charset="-120"/>
              </a:rPr>
              <a:t>AssistCam</a:t>
            </a:r>
            <a:r>
              <a:rPr lang="tr-TR" sz="2400" b="1" spc="300" dirty="0">
                <a:solidFill>
                  <a:srgbClr val="002452"/>
                </a:solidFill>
                <a:latin typeface="Barlow SemiBold" pitchFamily="2" charset="0"/>
                <a:ea typeface="Barlow" pitchFamily="34" charset="-122"/>
                <a:cs typeface="Barlow" pitchFamily="34" charset="-120"/>
              </a:rPr>
              <a:t> Uygulama Özellikleri</a:t>
            </a:r>
            <a:endParaRPr lang="en-US" sz="2400" spc="300" dirty="0">
              <a:solidFill>
                <a:srgbClr val="002452"/>
              </a:solidFill>
              <a:latin typeface="Barlow SemiBold" pitchFamily="2" charset="0"/>
            </a:endParaRP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AD8063AB-2326-18CA-C619-953BD81795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233" y="304066"/>
            <a:ext cx="119675" cy="541688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0CCD28C7-3018-DF3F-00EE-83280EEB7B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5976325" y="304066"/>
            <a:ext cx="119675" cy="541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B02FEEE-D2DE-8347-3427-30018A685BB2}"/>
              </a:ext>
            </a:extLst>
          </p:cNvPr>
          <p:cNvSpPr/>
          <p:nvPr/>
        </p:nvSpPr>
        <p:spPr>
          <a:xfrm>
            <a:off x="334817" y="4172560"/>
            <a:ext cx="5630395" cy="2017536"/>
          </a:xfrm>
          <a:prstGeom prst="roundRect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857A237-BA68-C9B9-184A-1737627F2184}"/>
              </a:ext>
            </a:extLst>
          </p:cNvPr>
          <p:cNvSpPr/>
          <p:nvPr/>
        </p:nvSpPr>
        <p:spPr>
          <a:xfrm>
            <a:off x="6060702" y="4172560"/>
            <a:ext cx="5630395" cy="2017536"/>
          </a:xfrm>
          <a:prstGeom prst="roundRect">
            <a:avLst/>
          </a:prstGeom>
          <a:solidFill>
            <a:srgbClr val="375D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A25F19D-CCDF-1C30-0C7E-1FA785C5C854}"/>
              </a:ext>
            </a:extLst>
          </p:cNvPr>
          <p:cNvSpPr/>
          <p:nvPr/>
        </p:nvSpPr>
        <p:spPr>
          <a:xfrm>
            <a:off x="6060702" y="1843017"/>
            <a:ext cx="5630395" cy="2017536"/>
          </a:xfrm>
          <a:prstGeom prst="roundRect">
            <a:avLst/>
          </a:prstGeom>
          <a:solidFill>
            <a:srgbClr val="375D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B9319FA-9EE2-4AFD-E3C3-683C35FD260A}"/>
              </a:ext>
            </a:extLst>
          </p:cNvPr>
          <p:cNvSpPr/>
          <p:nvPr/>
        </p:nvSpPr>
        <p:spPr>
          <a:xfrm>
            <a:off x="334817" y="1843017"/>
            <a:ext cx="5630395" cy="2017536"/>
          </a:xfrm>
          <a:prstGeom prst="roundRect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274FED9-1C5C-4F48-82D0-037E7747E71E}"/>
              </a:ext>
            </a:extLst>
          </p:cNvPr>
          <p:cNvSpPr/>
          <p:nvPr/>
        </p:nvSpPr>
        <p:spPr>
          <a:xfrm>
            <a:off x="6257587" y="2155058"/>
            <a:ext cx="3310955" cy="41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chemeClr val="bg1"/>
                </a:solidFill>
                <a:latin typeface="Barlow" pitchFamily="2" charset="0"/>
              </a:rPr>
              <a:t> Onarım süresi azaltma </a:t>
            </a:r>
            <a:r>
              <a:rPr lang="tr-TR" sz="1600" b="1" dirty="0">
                <a:solidFill>
                  <a:schemeClr val="bg1"/>
                </a:solidFill>
                <a:latin typeface="Barlow" pitchFamily="2" charset="0"/>
              </a:rPr>
              <a:t>1 Gün</a:t>
            </a:r>
            <a:endParaRPr lang="id-ID" sz="1600" b="1" dirty="0">
              <a:solidFill>
                <a:schemeClr val="bg1"/>
              </a:solidFill>
              <a:latin typeface="Barlow" pitchFamily="2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274FED9-1C5C-4F48-82D0-037E7747E71E}"/>
              </a:ext>
            </a:extLst>
          </p:cNvPr>
          <p:cNvSpPr/>
          <p:nvPr/>
        </p:nvSpPr>
        <p:spPr>
          <a:xfrm>
            <a:off x="525553" y="5305286"/>
            <a:ext cx="4114305" cy="41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2">
                    <a:lumMod val="25000"/>
                  </a:schemeClr>
                </a:solidFill>
                <a:latin typeface="Barlow" pitchFamily="2" charset="0"/>
              </a:rPr>
              <a:t>Hasar uzmanları  doğru karar veriyor mu?</a:t>
            </a:r>
            <a:endParaRPr lang="id-ID" sz="1600" dirty="0">
              <a:solidFill>
                <a:schemeClr val="bg2">
                  <a:lumMod val="25000"/>
                </a:schemeClr>
              </a:solidFill>
              <a:latin typeface="Barlow" pitchFamily="2" charset="0"/>
            </a:endParaRP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2E9A3366-C021-2BA1-1A27-98D4F453D76E}"/>
              </a:ext>
            </a:extLst>
          </p:cNvPr>
          <p:cNvSpPr txBox="1"/>
          <p:nvPr/>
        </p:nvSpPr>
        <p:spPr>
          <a:xfrm>
            <a:off x="8024455" y="1200642"/>
            <a:ext cx="1886527" cy="541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730"/>
              </a:lnSpc>
            </a:pPr>
            <a:r>
              <a:rPr lang="tr-TR" sz="2800" b="1" dirty="0">
                <a:solidFill>
                  <a:srgbClr val="4161A9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Çözüm</a:t>
            </a:r>
            <a:endParaRPr lang="en-US" sz="2800" dirty="0">
              <a:solidFill>
                <a:srgbClr val="4161A9"/>
              </a:solidFill>
            </a:endParaRP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4987FA00-291C-E02D-9287-D0C7751982FA}"/>
              </a:ext>
            </a:extLst>
          </p:cNvPr>
          <p:cNvSpPr txBox="1"/>
          <p:nvPr/>
        </p:nvSpPr>
        <p:spPr>
          <a:xfrm>
            <a:off x="1847640" y="1200642"/>
            <a:ext cx="2921615" cy="541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730"/>
              </a:lnSpc>
            </a:pPr>
            <a:r>
              <a:rPr lang="tr-TR" sz="2800" b="1" dirty="0">
                <a:solidFill>
                  <a:schemeClr val="bg2">
                    <a:lumMod val="50000"/>
                  </a:schemeClr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Problem</a:t>
            </a:r>
            <a:endParaRPr lang="en-US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084F79-C145-FB22-54D5-D18E04C95AAD}"/>
              </a:ext>
            </a:extLst>
          </p:cNvPr>
          <p:cNvSpPr/>
          <p:nvPr/>
        </p:nvSpPr>
        <p:spPr>
          <a:xfrm>
            <a:off x="500903" y="1949873"/>
            <a:ext cx="6619904" cy="41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b="1" dirty="0">
                <a:solidFill>
                  <a:schemeClr val="bg2">
                    <a:lumMod val="25000"/>
                  </a:schemeClr>
                </a:solidFill>
                <a:latin typeface="Barlow" pitchFamily="2" charset="0"/>
              </a:rPr>
              <a:t>Onarım süresi ve onarım maliyeti</a:t>
            </a:r>
            <a:endParaRPr lang="id-ID" sz="1600" b="1" dirty="0">
              <a:solidFill>
                <a:schemeClr val="bg2">
                  <a:lumMod val="25000"/>
                </a:schemeClr>
              </a:solidFill>
              <a:latin typeface="Barlow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506BB2-E930-109D-8348-0153E5E7FA0A}"/>
              </a:ext>
            </a:extLst>
          </p:cNvPr>
          <p:cNvSpPr/>
          <p:nvPr/>
        </p:nvSpPr>
        <p:spPr>
          <a:xfrm>
            <a:off x="516760" y="2403200"/>
            <a:ext cx="3947614" cy="41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2">
                    <a:lumMod val="25000"/>
                  </a:schemeClr>
                </a:solidFill>
                <a:latin typeface="Barlow" pitchFamily="2" charset="0"/>
              </a:rPr>
              <a:t>Hasar tespit süresi kısalabilir mi?</a:t>
            </a:r>
            <a:endParaRPr lang="id-ID" sz="1600" dirty="0">
              <a:solidFill>
                <a:schemeClr val="bg2">
                  <a:lumMod val="25000"/>
                </a:schemeClr>
              </a:solidFill>
              <a:latin typeface="Barlow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3E6B7B-1E95-45F2-97DF-211E0D596E21}"/>
              </a:ext>
            </a:extLst>
          </p:cNvPr>
          <p:cNvSpPr/>
          <p:nvPr/>
        </p:nvSpPr>
        <p:spPr>
          <a:xfrm>
            <a:off x="516760" y="2856527"/>
            <a:ext cx="6236695" cy="41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2">
                    <a:lumMod val="25000"/>
                  </a:schemeClr>
                </a:solidFill>
                <a:latin typeface="Barlow" pitchFamily="2" charset="0"/>
              </a:rPr>
              <a:t>Araç servise girmeden parça tedariği başlayabilir mi?</a:t>
            </a:r>
            <a:endParaRPr lang="id-ID" sz="1600" dirty="0">
              <a:solidFill>
                <a:schemeClr val="bg2">
                  <a:lumMod val="25000"/>
                </a:schemeClr>
              </a:solidFill>
              <a:latin typeface="Barlow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7E7B2B-B590-14FF-993D-F4D4D8284D75}"/>
              </a:ext>
            </a:extLst>
          </p:cNvPr>
          <p:cNvSpPr/>
          <p:nvPr/>
        </p:nvSpPr>
        <p:spPr>
          <a:xfrm>
            <a:off x="516760" y="4766240"/>
            <a:ext cx="5414545" cy="41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2">
                    <a:lumMod val="25000"/>
                  </a:schemeClr>
                </a:solidFill>
                <a:latin typeface="Barlow" pitchFamily="2" charset="0"/>
              </a:rPr>
              <a:t>Bu hasar fotoğrafları benim aracıma ait olmayabilir mi?</a:t>
            </a:r>
            <a:endParaRPr lang="id-ID" sz="1600" dirty="0">
              <a:solidFill>
                <a:schemeClr val="bg2">
                  <a:lumMod val="25000"/>
                </a:schemeClr>
              </a:solidFill>
              <a:latin typeface="Barlow" pitchFamily="2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9B6573C-B4E8-F337-34A7-158D492F481D}"/>
              </a:ext>
            </a:extLst>
          </p:cNvPr>
          <p:cNvSpPr/>
          <p:nvPr/>
        </p:nvSpPr>
        <p:spPr>
          <a:xfrm>
            <a:off x="525553" y="3309855"/>
            <a:ext cx="6236696" cy="41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2">
                    <a:lumMod val="25000"/>
                  </a:schemeClr>
                </a:solidFill>
                <a:latin typeface="Barlow" pitchFamily="2" charset="0"/>
              </a:rPr>
              <a:t>Bu parçaları onarabilir miydik? Değişim şart mı?</a:t>
            </a:r>
            <a:endParaRPr lang="id-ID" sz="1600" dirty="0">
              <a:solidFill>
                <a:schemeClr val="bg2">
                  <a:lumMod val="25000"/>
                </a:schemeClr>
              </a:solidFill>
              <a:latin typeface="Barlow" pitchFamily="2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CA97AD5-D296-B809-3453-3732B661CA44}"/>
              </a:ext>
            </a:extLst>
          </p:cNvPr>
          <p:cNvSpPr/>
          <p:nvPr/>
        </p:nvSpPr>
        <p:spPr>
          <a:xfrm>
            <a:off x="525553" y="4224915"/>
            <a:ext cx="2238986" cy="450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b="1" dirty="0">
                <a:solidFill>
                  <a:schemeClr val="bg2">
                    <a:lumMod val="25000"/>
                  </a:schemeClr>
                </a:solidFill>
                <a:latin typeface="Barlow" pitchFamily="2" charset="0"/>
              </a:rPr>
              <a:t>Suistimal </a:t>
            </a:r>
            <a:endParaRPr lang="id-ID" b="1" dirty="0">
              <a:solidFill>
                <a:schemeClr val="bg2">
                  <a:lumMod val="25000"/>
                </a:schemeClr>
              </a:solidFill>
              <a:latin typeface="Barlow" pitchFamily="2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7D49F0A-0953-A74A-977E-5FE5D257B944}"/>
              </a:ext>
            </a:extLst>
          </p:cNvPr>
          <p:cNvSpPr/>
          <p:nvPr/>
        </p:nvSpPr>
        <p:spPr>
          <a:xfrm>
            <a:off x="6257587" y="2638005"/>
            <a:ext cx="3474241" cy="41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chemeClr val="bg1"/>
                </a:solidFill>
                <a:latin typeface="Barlow" pitchFamily="2" charset="0"/>
              </a:rPr>
              <a:t> Tedarik süresi iyileştirme </a:t>
            </a:r>
            <a:r>
              <a:rPr lang="tr-TR" sz="1600" b="1" dirty="0">
                <a:solidFill>
                  <a:schemeClr val="bg1"/>
                </a:solidFill>
                <a:latin typeface="Barlow" pitchFamily="2" charset="0"/>
              </a:rPr>
              <a:t>3,5 Gün</a:t>
            </a:r>
            <a:endParaRPr lang="id-ID" sz="1400" b="1" dirty="0">
              <a:solidFill>
                <a:schemeClr val="bg1"/>
              </a:solidFill>
              <a:latin typeface="Barlow" pitchFamily="2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C812DD3-5691-ED0E-72B1-7740EDF7BB0E}"/>
              </a:ext>
            </a:extLst>
          </p:cNvPr>
          <p:cNvSpPr/>
          <p:nvPr/>
        </p:nvSpPr>
        <p:spPr>
          <a:xfrm>
            <a:off x="6282047" y="4419350"/>
            <a:ext cx="5187706" cy="739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b="1" dirty="0">
                <a:solidFill>
                  <a:schemeClr val="bg1"/>
                </a:solidFill>
                <a:latin typeface="Barlow" pitchFamily="2" charset="0"/>
              </a:rPr>
              <a:t>Fotoğraflar </a:t>
            </a:r>
            <a:r>
              <a:rPr lang="tr-TR" sz="1600" b="1" dirty="0">
                <a:solidFill>
                  <a:schemeClr val="bg1"/>
                </a:solidFill>
                <a:latin typeface="Barlow" pitchFamily="2" charset="0"/>
              </a:rPr>
              <a:t>%100 </a:t>
            </a:r>
            <a:r>
              <a:rPr lang="tr-TR" sz="1400" dirty="0">
                <a:solidFill>
                  <a:schemeClr val="bg1"/>
                </a:solidFill>
                <a:latin typeface="Barlow" pitchFamily="2" charset="0"/>
              </a:rPr>
              <a:t>sistem tarafından otomatik her açıdan çekilir. GPS ile </a:t>
            </a:r>
            <a:r>
              <a:rPr lang="tr-TR" sz="1400" b="1" dirty="0">
                <a:solidFill>
                  <a:schemeClr val="bg1"/>
                </a:solidFill>
                <a:latin typeface="Barlow" pitchFamily="2" charset="0"/>
              </a:rPr>
              <a:t>lokasyon teyidi </a:t>
            </a:r>
            <a:r>
              <a:rPr lang="tr-TR" sz="1400" dirty="0">
                <a:solidFill>
                  <a:schemeClr val="bg1"/>
                </a:solidFill>
                <a:latin typeface="Barlow" pitchFamily="2" charset="0"/>
              </a:rPr>
              <a:t>yapılır.</a:t>
            </a:r>
            <a:endParaRPr lang="id-ID" sz="1400" dirty="0">
              <a:solidFill>
                <a:schemeClr val="bg1"/>
              </a:solidFill>
              <a:latin typeface="Barlow" pitchFamily="2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5911B32-E78F-4B68-B145-B6756616145F}"/>
              </a:ext>
            </a:extLst>
          </p:cNvPr>
          <p:cNvSpPr/>
          <p:nvPr/>
        </p:nvSpPr>
        <p:spPr>
          <a:xfrm>
            <a:off x="6305428" y="5241094"/>
            <a:ext cx="5324583" cy="693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chemeClr val="bg1"/>
                </a:solidFill>
                <a:latin typeface="Barlow" pitchFamily="2" charset="0"/>
              </a:rPr>
              <a:t>Hasar uzmanlarının müdahele ettikleri dosyalar takip edilir, oransal anomali olması durumunda iç denetim devreye girer.</a:t>
            </a:r>
            <a:endParaRPr lang="id-ID" sz="1400" dirty="0">
              <a:solidFill>
                <a:schemeClr val="bg1"/>
              </a:solidFill>
              <a:latin typeface="Barlow" pitchFamily="2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211E71E-8A1F-4DF6-D1C6-302D7D1DA57E}"/>
              </a:ext>
            </a:extLst>
          </p:cNvPr>
          <p:cNvSpPr/>
          <p:nvPr/>
        </p:nvSpPr>
        <p:spPr>
          <a:xfrm>
            <a:off x="6282047" y="3120952"/>
            <a:ext cx="5347964" cy="41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b="1" dirty="0">
                <a:solidFill>
                  <a:schemeClr val="bg1"/>
                </a:solidFill>
                <a:latin typeface="Barlow" pitchFamily="2" charset="0"/>
              </a:rPr>
              <a:t> </a:t>
            </a:r>
            <a:r>
              <a:rPr lang="tr-TR" sz="1600" b="1" dirty="0">
                <a:solidFill>
                  <a:schemeClr val="bg1"/>
                </a:solidFill>
                <a:latin typeface="Barlow" pitchFamily="2" charset="0"/>
              </a:rPr>
              <a:t>%87 </a:t>
            </a:r>
            <a:r>
              <a:rPr lang="tr-TR" sz="1400" b="1" dirty="0">
                <a:solidFill>
                  <a:schemeClr val="bg1"/>
                </a:solidFill>
                <a:latin typeface="Barlow" pitchFamily="2" charset="0"/>
              </a:rPr>
              <a:t>doğru parça </a:t>
            </a:r>
            <a:r>
              <a:rPr lang="tr-TR" sz="1400" dirty="0">
                <a:solidFill>
                  <a:schemeClr val="bg1"/>
                </a:solidFill>
                <a:latin typeface="Barlow" pitchFamily="2" charset="0"/>
              </a:rPr>
              <a:t>seçimi, </a:t>
            </a:r>
            <a:r>
              <a:rPr lang="tr-TR" sz="1600" b="1" dirty="0">
                <a:solidFill>
                  <a:schemeClr val="bg1"/>
                </a:solidFill>
                <a:latin typeface="Barlow" pitchFamily="2" charset="0"/>
              </a:rPr>
              <a:t>%92 </a:t>
            </a:r>
            <a:r>
              <a:rPr lang="tr-TR" sz="1400" b="1" dirty="0">
                <a:solidFill>
                  <a:schemeClr val="bg1"/>
                </a:solidFill>
                <a:latin typeface="Barlow" pitchFamily="2" charset="0"/>
              </a:rPr>
              <a:t>doğru</a:t>
            </a:r>
            <a:r>
              <a:rPr lang="tr-TR" sz="1400" dirty="0">
                <a:solidFill>
                  <a:schemeClr val="bg1"/>
                </a:solidFill>
                <a:latin typeface="Barlow" pitchFamily="2" charset="0"/>
              </a:rPr>
              <a:t> onarım/ değişim  kararı</a:t>
            </a:r>
            <a:endParaRPr lang="id-ID" sz="1400" dirty="0">
              <a:solidFill>
                <a:schemeClr val="bg1"/>
              </a:solidFill>
              <a:latin typeface="Barlow" pitchFamily="2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274FED9-1C5C-4F48-82D0-037E7747E71E}"/>
              </a:ext>
            </a:extLst>
          </p:cNvPr>
          <p:cNvSpPr/>
          <p:nvPr/>
        </p:nvSpPr>
        <p:spPr>
          <a:xfrm>
            <a:off x="3039261" y="396415"/>
            <a:ext cx="2003647" cy="41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1600" b="1" dirty="0">
                <a:solidFill>
                  <a:schemeClr val="bg2">
                    <a:lumMod val="50000"/>
                  </a:schemeClr>
                </a:solidFill>
                <a:latin typeface="Barlow" pitchFamily="2" charset="0"/>
              </a:rPr>
              <a:t>Damage Inspection</a:t>
            </a:r>
            <a:endParaRPr lang="id-ID" sz="1600" b="1" dirty="0">
              <a:solidFill>
                <a:schemeClr val="bg2">
                  <a:lumMod val="50000"/>
                </a:schemeClr>
              </a:solidFill>
              <a:latin typeface="Barlow" pitchFamily="2" charset="0"/>
            </a:endParaRPr>
          </a:p>
        </p:txBody>
      </p:sp>
      <p:pic>
        <p:nvPicPr>
          <p:cNvPr id="48" name="Resim 2" descr="yazı tipi, grafik, metin, tipograf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51AD809A-8140-5ECA-27AF-E67578239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45" y="170218"/>
            <a:ext cx="2682306" cy="6365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B9BBC6-44E6-BAB6-762C-052BD76B0C51}"/>
              </a:ext>
            </a:extLst>
          </p:cNvPr>
          <p:cNvSpPr txBox="1"/>
          <p:nvPr/>
        </p:nvSpPr>
        <p:spPr>
          <a:xfrm>
            <a:off x="7322580" y="298503"/>
            <a:ext cx="4869420" cy="508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730"/>
              </a:lnSpc>
            </a:pPr>
            <a:r>
              <a:rPr lang="tr-TR" sz="1800" dirty="0">
                <a:solidFill>
                  <a:srgbClr val="4161A9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Operator : Servis danışmanları / Son kullanıcı</a:t>
            </a:r>
            <a:endParaRPr lang="en-US" sz="1800" dirty="0">
              <a:solidFill>
                <a:srgbClr val="4161A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5282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07950" cap="rnd">
          <a:solidFill>
            <a:srgbClr val="4161A9"/>
          </a:solidFill>
          <a:headEnd type="none" w="sm" len="med"/>
          <a:tailEnd type="oval"/>
        </a:ln>
        <a:effectLst/>
      </a:spPr>
      <a:bodyPr rtlCol="0" anchor="ctr"/>
      <a:lstStyle>
        <a:defPPr algn="ctr" defTabSz="229194">
          <a:defRPr sz="1704" b="1" dirty="0">
            <a:solidFill>
              <a:srgbClr val="000000"/>
            </a:solidFill>
            <a:latin typeface="Poppins" panose="00000500000000000000" pitchFamily="2" charset="0"/>
            <a:cs typeface="Poppins" panose="00000500000000000000" pitchFamily="2" charset="0"/>
          </a:defRPr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6493</TotalTime>
  <Words>725</Words>
  <Application>Microsoft Macintosh PowerPoint</Application>
  <PresentationFormat>Geniş ekran</PresentationFormat>
  <Paragraphs>140</Paragraphs>
  <Slides>13</Slides>
  <Notes>7</Notes>
  <HiddenSlides>0</HiddenSlides>
  <MMClips>2</MMClips>
  <ScaleCrop>false</ScaleCrop>
  <HeadingPairs>
    <vt:vector size="6" baseType="variant">
      <vt:variant>
        <vt:lpstr>Kullanılan Yazı Tipleri</vt:lpstr>
      </vt:variant>
      <vt:variant>
        <vt:i4>10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13</vt:i4>
      </vt:variant>
    </vt:vector>
  </HeadingPairs>
  <TitlesOfParts>
    <vt:vector size="24" baseType="lpstr">
      <vt:lpstr>Aptos</vt:lpstr>
      <vt:lpstr>Aptos Display</vt:lpstr>
      <vt:lpstr>Arial</vt:lpstr>
      <vt:lpstr>Barlow</vt:lpstr>
      <vt:lpstr>Barlow SemiBold</vt:lpstr>
      <vt:lpstr>Inter ExtraBold</vt:lpstr>
      <vt:lpstr>Inter Medium</vt:lpstr>
      <vt:lpstr>Montserrat</vt:lpstr>
      <vt:lpstr>Poppins</vt:lpstr>
      <vt:lpstr>Product Sans Thin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Groupauto Türkiye - Kurumsal</dc:creator>
  <cp:lastModifiedBy>Autonetwork Info</cp:lastModifiedBy>
  <cp:revision>14</cp:revision>
  <dcterms:created xsi:type="dcterms:W3CDTF">2025-01-30T10:18:09Z</dcterms:created>
  <dcterms:modified xsi:type="dcterms:W3CDTF">2026-01-15T07:24:08Z</dcterms:modified>
</cp:coreProperties>
</file>